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32"/>
    <p:sldId id="257" r:id="rId33"/>
    <p:sldId id="258" r:id="rId34"/>
    <p:sldId id="259" r:id="rId35"/>
    <p:sldId id="260" r:id="rId36"/>
    <p:sldId id="261" r:id="rId37"/>
    <p:sldId id="262" r:id="rId38"/>
    <p:sldId id="263" r:id="rId39"/>
    <p:sldId id="264" r:id="rId40"/>
    <p:sldId id="265"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ial" charset="1" panose="020B0502020202020204"/>
      <p:regular r:id="rId10"/>
    </p:embeddedFont>
    <p:embeddedFont>
      <p:font typeface="Arial Bold" charset="1" panose="020B0802020202020204"/>
      <p:regular r:id="rId11"/>
    </p:embeddedFont>
    <p:embeddedFont>
      <p:font typeface="Arial Italics" charset="1" panose="020B0502020202090204"/>
      <p:regular r:id="rId12"/>
    </p:embeddedFont>
    <p:embeddedFont>
      <p:font typeface="Arial Bold Italics" charset="1" panose="020B0802020202090204"/>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1.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4.pn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jpeg" Type="http://schemas.openxmlformats.org/officeDocument/2006/relationships/image"/><Relationship Id="rId2" Target="../notesSlides/notesSlide5.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4.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6.png" Type="http://schemas.openxmlformats.org/officeDocument/2006/relationships/image"/><Relationship Id="rId4" Target="../media/image27.svg" Type="http://schemas.openxmlformats.org/officeDocument/2006/relationships/image"/><Relationship Id="rId5" Target="../media/image23.png" Type="http://schemas.openxmlformats.org/officeDocument/2006/relationships/image"/><Relationship Id="rId6" Target="../media/image4.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10541229" y="2324100"/>
            <a:ext cx="10946941" cy="8896877"/>
            <a:chOff x="0" y="0"/>
            <a:chExt cx="14595921" cy="11862503"/>
          </a:xfrm>
        </p:grpSpPr>
        <p:sp>
          <p:nvSpPr>
            <p:cNvPr name="Freeform 3" id="3"/>
            <p:cNvSpPr/>
            <p:nvPr/>
          </p:nvSpPr>
          <p:spPr>
            <a:xfrm flipH="false" flipV="false" rot="0">
              <a:off x="0" y="0"/>
              <a:ext cx="14595983" cy="11862562"/>
            </a:xfrm>
            <a:custGeom>
              <a:avLst/>
              <a:gdLst/>
              <a:ahLst/>
              <a:cxnLst/>
              <a:rect r="r" b="b" t="t" l="l"/>
              <a:pathLst>
                <a:path h="11862562" w="14595983">
                  <a:moveTo>
                    <a:pt x="0" y="0"/>
                  </a:moveTo>
                  <a:lnTo>
                    <a:pt x="14595983" y="0"/>
                  </a:lnTo>
                  <a:lnTo>
                    <a:pt x="14595983" y="11862562"/>
                  </a:lnTo>
                  <a:lnTo>
                    <a:pt x="0" y="11862562"/>
                  </a:lnTo>
                  <a:lnTo>
                    <a:pt x="0" y="0"/>
                  </a:lnTo>
                  <a:close/>
                </a:path>
              </a:pathLst>
            </a:custGeom>
            <a:blipFill>
              <a:blip r:embed="rId3"/>
              <a:stretch>
                <a:fillRect l="0" t="-47" r="0" b="-46"/>
              </a:stretch>
            </a:blipFill>
          </p:spPr>
        </p:sp>
      </p:grpSp>
      <p:sp>
        <p:nvSpPr>
          <p:cNvPr name="TextBox 4" id="4"/>
          <p:cNvSpPr txBox="true"/>
          <p:nvPr/>
        </p:nvSpPr>
        <p:spPr>
          <a:xfrm rot="0">
            <a:off x="1085216" y="2261664"/>
            <a:ext cx="6821081" cy="2007282"/>
          </a:xfrm>
          <a:prstGeom prst="rect">
            <a:avLst/>
          </a:prstGeom>
        </p:spPr>
        <p:txBody>
          <a:bodyPr anchor="t" rtlCol="false" tIns="0" lIns="0" bIns="0" rIns="0">
            <a:spAutoFit/>
          </a:bodyPr>
          <a:lstStyle/>
          <a:p>
            <a:pPr algn="l">
              <a:lnSpc>
                <a:spcPts val="14782"/>
              </a:lnSpc>
            </a:pPr>
            <a:r>
              <a:rPr lang="en-US" sz="8799">
                <a:solidFill>
                  <a:srgbClr val="FFFFFF"/>
                </a:solidFill>
                <a:latin typeface="Poppins Bold"/>
              </a:rPr>
              <a:t>HackTrix’24</a:t>
            </a:r>
          </a:p>
        </p:txBody>
      </p:sp>
      <p:sp>
        <p:nvSpPr>
          <p:cNvPr name="TextBox 5" id="5"/>
          <p:cNvSpPr txBox="true"/>
          <p:nvPr/>
        </p:nvSpPr>
        <p:spPr>
          <a:xfrm rot="0">
            <a:off x="1142683" y="4475907"/>
            <a:ext cx="6915784" cy="3508248"/>
          </a:xfrm>
          <a:prstGeom prst="rect">
            <a:avLst/>
          </a:prstGeom>
        </p:spPr>
        <p:txBody>
          <a:bodyPr anchor="t" rtlCol="false" tIns="0" lIns="0" bIns="0" rIns="0">
            <a:spAutoFit/>
          </a:bodyPr>
          <a:lstStyle/>
          <a:p>
            <a:pPr algn="l">
              <a:lnSpc>
                <a:spcPts val="3456"/>
              </a:lnSpc>
            </a:pPr>
            <a:r>
              <a:rPr lang="en-US" sz="2400">
                <a:solidFill>
                  <a:srgbClr val="FFFFFF"/>
                </a:solidFill>
                <a:latin typeface="Poppins"/>
              </a:rPr>
              <a:t>Team Name: Watermelon</a:t>
            </a:r>
          </a:p>
          <a:p>
            <a:pPr algn="l">
              <a:lnSpc>
                <a:spcPts val="3456"/>
              </a:lnSpc>
            </a:pPr>
            <a:r>
              <a:rPr lang="en-US" sz="2400">
                <a:solidFill>
                  <a:srgbClr val="FFFFFF"/>
                </a:solidFill>
                <a:latin typeface="Poppins"/>
              </a:rPr>
              <a:t>Members Name:</a:t>
            </a:r>
          </a:p>
          <a:p>
            <a:pPr algn="l">
              <a:lnSpc>
                <a:spcPts val="3456"/>
              </a:lnSpc>
            </a:pPr>
            <a:r>
              <a:rPr lang="en-US" sz="2400">
                <a:solidFill>
                  <a:srgbClr val="FFFFFF"/>
                </a:solidFill>
                <a:latin typeface="Poppins"/>
              </a:rPr>
              <a:t>Bharath R(RA2211047010021)</a:t>
            </a:r>
          </a:p>
          <a:p>
            <a:pPr algn="l">
              <a:lnSpc>
                <a:spcPts val="3456"/>
              </a:lnSpc>
            </a:pPr>
            <a:r>
              <a:rPr lang="en-US" sz="2400">
                <a:solidFill>
                  <a:srgbClr val="FFFFFF"/>
                </a:solidFill>
                <a:latin typeface="Poppins"/>
              </a:rPr>
              <a:t>Vishal Aravinth(RA2211047010024)</a:t>
            </a:r>
          </a:p>
          <a:p>
            <a:pPr algn="l">
              <a:lnSpc>
                <a:spcPts val="3456"/>
              </a:lnSpc>
            </a:pPr>
            <a:r>
              <a:rPr lang="en-US" sz="2400">
                <a:solidFill>
                  <a:srgbClr val="FFFFFF"/>
                </a:solidFill>
                <a:latin typeface="Poppins"/>
              </a:rPr>
              <a:t>Harsith SH(RA2211047010099)</a:t>
            </a:r>
          </a:p>
          <a:p>
            <a:pPr algn="l">
              <a:lnSpc>
                <a:spcPts val="3456"/>
              </a:lnSpc>
            </a:pPr>
            <a:r>
              <a:rPr lang="en-US" sz="2400">
                <a:solidFill>
                  <a:srgbClr val="FFFFFF"/>
                </a:solidFill>
                <a:latin typeface="Poppins"/>
              </a:rPr>
              <a:t>Suggu Varshith Reddy(RA2211047010100)</a:t>
            </a:r>
          </a:p>
          <a:p>
            <a:pPr algn="l">
              <a:lnSpc>
                <a:spcPts val="3456"/>
              </a:lnSpc>
            </a:pPr>
            <a:r>
              <a:rPr lang="en-US" sz="2400">
                <a:solidFill>
                  <a:srgbClr val="FFFFFF"/>
                </a:solidFill>
                <a:latin typeface="Poppins"/>
              </a:rPr>
              <a:t>Abraham X(RA2211047010101)</a:t>
            </a:r>
          </a:p>
          <a:p>
            <a:pPr algn="l">
              <a:lnSpc>
                <a:spcPts val="3456"/>
              </a:lnSpc>
            </a:pPr>
          </a:p>
        </p:txBody>
      </p:sp>
      <p:sp>
        <p:nvSpPr>
          <p:cNvPr name="Freeform 6" id="6"/>
          <p:cNvSpPr/>
          <p:nvPr/>
        </p:nvSpPr>
        <p:spPr>
          <a:xfrm flipH="false" flipV="false" rot="0">
            <a:off x="0" y="9781276"/>
            <a:ext cx="9144000" cy="505724"/>
          </a:xfrm>
          <a:custGeom>
            <a:avLst/>
            <a:gdLst/>
            <a:ahLst/>
            <a:cxnLst/>
            <a:rect r="r" b="b" t="t" l="l"/>
            <a:pathLst>
              <a:path h="505724" w="9144000">
                <a:moveTo>
                  <a:pt x="0" y="0"/>
                </a:moveTo>
                <a:lnTo>
                  <a:pt x="9144000" y="0"/>
                </a:lnTo>
                <a:lnTo>
                  <a:pt x="9144000" y="505724"/>
                </a:lnTo>
                <a:lnTo>
                  <a:pt x="0" y="505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descr="A black and white logo  Description automatically generated"/>
          <p:cNvSpPr/>
          <p:nvPr/>
        </p:nvSpPr>
        <p:spPr>
          <a:xfrm flipH="false" flipV="false" rot="0">
            <a:off x="14401800" y="338716"/>
            <a:ext cx="3225800" cy="1333500"/>
          </a:xfrm>
          <a:custGeom>
            <a:avLst/>
            <a:gdLst/>
            <a:ahLst/>
            <a:cxnLst/>
            <a:rect r="r" b="b" t="t" l="l"/>
            <a:pathLst>
              <a:path h="1333500" w="3225800">
                <a:moveTo>
                  <a:pt x="0" y="0"/>
                </a:moveTo>
                <a:lnTo>
                  <a:pt x="3225800" y="0"/>
                </a:lnTo>
                <a:lnTo>
                  <a:pt x="3225800" y="1333500"/>
                </a:lnTo>
                <a:lnTo>
                  <a:pt x="0" y="1333500"/>
                </a:lnTo>
                <a:lnTo>
                  <a:pt x="0" y="0"/>
                </a:lnTo>
                <a:close/>
              </a:path>
            </a:pathLst>
          </a:custGeom>
          <a:blipFill>
            <a:blip r:embed="rId6"/>
            <a:stretch>
              <a:fillRect l="0" t="0" r="0" b="-90"/>
            </a:stretch>
          </a:blipFill>
        </p:spPr>
      </p:sp>
      <p:sp>
        <p:nvSpPr>
          <p:cNvPr name="Freeform 8" id="8" descr="A white text on a black background  Description automatically generated"/>
          <p:cNvSpPr/>
          <p:nvPr/>
        </p:nvSpPr>
        <p:spPr>
          <a:xfrm flipH="false" flipV="false" rot="0">
            <a:off x="838200" y="592081"/>
            <a:ext cx="3277651" cy="1080135"/>
          </a:xfrm>
          <a:custGeom>
            <a:avLst/>
            <a:gdLst/>
            <a:ahLst/>
            <a:cxnLst/>
            <a:rect r="r" b="b" t="t" l="l"/>
            <a:pathLst>
              <a:path h="1080135" w="3277651">
                <a:moveTo>
                  <a:pt x="0" y="0"/>
                </a:moveTo>
                <a:lnTo>
                  <a:pt x="3277651" y="0"/>
                </a:lnTo>
                <a:lnTo>
                  <a:pt x="3277651" y="1080135"/>
                </a:lnTo>
                <a:lnTo>
                  <a:pt x="0" y="1080135"/>
                </a:lnTo>
                <a:lnTo>
                  <a:pt x="0" y="0"/>
                </a:lnTo>
                <a:close/>
              </a:path>
            </a:pathLst>
          </a:custGeom>
          <a:blipFill>
            <a:blip r:embed="rId7"/>
            <a:stretch>
              <a:fillRect l="0" t="0" r="0" b="-1724"/>
            </a:stretch>
          </a:blipFill>
        </p:spPr>
      </p:sp>
      <p:grpSp>
        <p:nvGrpSpPr>
          <p:cNvPr name="Group 9" id="9"/>
          <p:cNvGrpSpPr>
            <a:grpSpLocks noChangeAspect="true"/>
          </p:cNvGrpSpPr>
          <p:nvPr/>
        </p:nvGrpSpPr>
        <p:grpSpPr>
          <a:xfrm rot="0">
            <a:off x="12050914" y="2324100"/>
            <a:ext cx="3645535" cy="7213317"/>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67" t="0" r="-67"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10541229" y="4507326"/>
            <a:ext cx="2542155" cy="5030091"/>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7" t="0" r="-67"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9" id="29"/>
          <p:cNvGrpSpPr>
            <a:grpSpLocks noChangeAspect="true"/>
          </p:cNvGrpSpPr>
          <p:nvPr/>
        </p:nvGrpSpPr>
        <p:grpSpPr>
          <a:xfrm rot="0">
            <a:off x="14698485" y="5588131"/>
            <a:ext cx="1995928" cy="3949286"/>
            <a:chOff x="0" y="0"/>
            <a:chExt cx="2620010" cy="5184140"/>
          </a:xfrm>
        </p:grpSpPr>
        <p:sp>
          <p:nvSpPr>
            <p:cNvPr name="Freeform 30" id="3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1" id="3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67" t="0" r="-67" b="0"/>
              </a:stretch>
            </a:blipFill>
          </p:spPr>
        </p:sp>
        <p:sp>
          <p:nvSpPr>
            <p:cNvPr name="Freeform 32" id="3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3" id="3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4" id="3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6" id="3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7" id="3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8" id="3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TextBox 2" id="2"/>
          <p:cNvSpPr txBox="true"/>
          <p:nvPr/>
        </p:nvSpPr>
        <p:spPr>
          <a:xfrm rot="0">
            <a:off x="8981916" y="4119730"/>
            <a:ext cx="7858283" cy="411100"/>
          </a:xfrm>
          <a:prstGeom prst="rect">
            <a:avLst/>
          </a:prstGeom>
        </p:spPr>
        <p:txBody>
          <a:bodyPr anchor="t" rtlCol="false" tIns="0" lIns="0" bIns="0" rIns="0">
            <a:spAutoFit/>
          </a:bodyPr>
          <a:lstStyle/>
          <a:p>
            <a:pPr algn="l">
              <a:lnSpc>
                <a:spcPts val="3166"/>
              </a:lnSpc>
            </a:pPr>
            <a:r>
              <a:rPr lang="en-US" sz="2399">
                <a:solidFill>
                  <a:srgbClr val="FFFFFF"/>
                </a:solidFill>
                <a:latin typeface="Poppins Bold"/>
              </a:rPr>
              <a:t>PPT should not be more than 10 slides</a:t>
            </a:r>
          </a:p>
        </p:txBody>
      </p:sp>
      <p:sp>
        <p:nvSpPr>
          <p:cNvPr name="TextBox 3" id="3"/>
          <p:cNvSpPr txBox="true"/>
          <p:nvPr/>
        </p:nvSpPr>
        <p:spPr>
          <a:xfrm rot="0">
            <a:off x="8981916" y="1731924"/>
            <a:ext cx="8544083" cy="1899972"/>
          </a:xfrm>
          <a:prstGeom prst="rect">
            <a:avLst/>
          </a:prstGeom>
        </p:spPr>
        <p:txBody>
          <a:bodyPr anchor="t" rtlCol="false" tIns="0" lIns="0" bIns="0" rIns="0">
            <a:spAutoFit/>
          </a:bodyPr>
          <a:lstStyle/>
          <a:p>
            <a:pPr algn="l">
              <a:lnSpc>
                <a:spcPts val="8062"/>
              </a:lnSpc>
            </a:pPr>
            <a:r>
              <a:rPr lang="en-US" sz="5599">
                <a:solidFill>
                  <a:srgbClr val="FFFFFF"/>
                </a:solidFill>
                <a:latin typeface="Poppins Bold"/>
              </a:rPr>
              <a:t>with their prototype working</a:t>
            </a:r>
          </a:p>
        </p:txBody>
      </p:sp>
      <p:sp>
        <p:nvSpPr>
          <p:cNvPr name="AutoShape 4" id="4"/>
          <p:cNvSpPr/>
          <p:nvPr/>
        </p:nvSpPr>
        <p:spPr>
          <a:xfrm rot="4030">
            <a:off x="1019169" y="591892"/>
            <a:ext cx="16249661" cy="0"/>
          </a:xfrm>
          <a:prstGeom prst="line">
            <a:avLst/>
          </a:prstGeom>
          <a:ln cap="rnd" w="19050">
            <a:solidFill>
              <a:srgbClr val="D9D9D9"/>
            </a:solidFill>
            <a:prstDash val="solid"/>
            <a:headEnd type="none" len="sm" w="sm"/>
            <a:tailEnd type="none" len="sm" w="sm"/>
          </a:ln>
        </p:spPr>
      </p:sp>
      <p:grpSp>
        <p:nvGrpSpPr>
          <p:cNvPr name="Group 5" id="5"/>
          <p:cNvGrpSpPr/>
          <p:nvPr/>
        </p:nvGrpSpPr>
        <p:grpSpPr>
          <a:xfrm rot="0">
            <a:off x="-1811192" y="1427962"/>
            <a:ext cx="9143383" cy="7431077"/>
            <a:chOff x="0" y="0"/>
            <a:chExt cx="12191177" cy="9908103"/>
          </a:xfrm>
        </p:grpSpPr>
        <p:sp>
          <p:nvSpPr>
            <p:cNvPr name="Freeform 6" id="6"/>
            <p:cNvSpPr/>
            <p:nvPr/>
          </p:nvSpPr>
          <p:spPr>
            <a:xfrm flipH="true" flipV="false" rot="0">
              <a:off x="0" y="0"/>
              <a:ext cx="12191238" cy="9908159"/>
            </a:xfrm>
            <a:custGeom>
              <a:avLst/>
              <a:gdLst/>
              <a:ahLst/>
              <a:cxnLst/>
              <a:rect r="r" b="b" t="t" l="l"/>
              <a:pathLst>
                <a:path h="9908159" w="12191238">
                  <a:moveTo>
                    <a:pt x="12191238" y="0"/>
                  </a:moveTo>
                  <a:lnTo>
                    <a:pt x="0" y="0"/>
                  </a:lnTo>
                  <a:lnTo>
                    <a:pt x="0" y="9908159"/>
                  </a:lnTo>
                  <a:lnTo>
                    <a:pt x="12191238" y="9908159"/>
                  </a:lnTo>
                  <a:lnTo>
                    <a:pt x="12191238" y="0"/>
                  </a:lnTo>
                  <a:close/>
                </a:path>
              </a:pathLst>
            </a:custGeom>
            <a:blipFill>
              <a:blip r:embed="rId3"/>
              <a:stretch>
                <a:fillRect l="0" t="-47" r="0" b="-46"/>
              </a:stretch>
            </a:blipFill>
          </p:spPr>
        </p:sp>
      </p:grpSp>
      <p:sp>
        <p:nvSpPr>
          <p:cNvPr name="Freeform 7" id="7"/>
          <p:cNvSpPr/>
          <p:nvPr/>
        </p:nvSpPr>
        <p:spPr>
          <a:xfrm flipH="false" flipV="false" rot="0">
            <a:off x="8981917" y="9853606"/>
            <a:ext cx="9995383" cy="433394"/>
          </a:xfrm>
          <a:custGeom>
            <a:avLst/>
            <a:gdLst/>
            <a:ahLst/>
            <a:cxnLst/>
            <a:rect r="r" b="b" t="t" l="l"/>
            <a:pathLst>
              <a:path h="433394" w="9995383">
                <a:moveTo>
                  <a:pt x="0" y="0"/>
                </a:moveTo>
                <a:lnTo>
                  <a:pt x="9995383" y="0"/>
                </a:lnTo>
                <a:lnTo>
                  <a:pt x="9995383" y="433394"/>
                </a:lnTo>
                <a:lnTo>
                  <a:pt x="0" y="433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16809"/>
            <a:ext cx="18288000" cy="4689136"/>
          </a:xfrm>
          <a:custGeom>
            <a:avLst/>
            <a:gdLst/>
            <a:ahLst/>
            <a:cxnLst/>
            <a:rect r="r" b="b" t="t" l="l"/>
            <a:pathLst>
              <a:path h="4689136" w="18288000">
                <a:moveTo>
                  <a:pt x="0" y="0"/>
                </a:moveTo>
                <a:lnTo>
                  <a:pt x="18288000" y="0"/>
                </a:lnTo>
                <a:lnTo>
                  <a:pt x="18288000" y="4689136"/>
                </a:lnTo>
                <a:lnTo>
                  <a:pt x="0" y="46891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3786888" y="629992"/>
            <a:ext cx="6267753" cy="5093974"/>
            <a:chOff x="0" y="0"/>
            <a:chExt cx="8357004" cy="6791965"/>
          </a:xfrm>
        </p:grpSpPr>
        <p:sp>
          <p:nvSpPr>
            <p:cNvPr name="Freeform 4" id="4"/>
            <p:cNvSpPr/>
            <p:nvPr/>
          </p:nvSpPr>
          <p:spPr>
            <a:xfrm flipH="false" flipV="false" rot="0">
              <a:off x="0" y="0"/>
              <a:ext cx="8356981" cy="6791960"/>
            </a:xfrm>
            <a:custGeom>
              <a:avLst/>
              <a:gdLst/>
              <a:ahLst/>
              <a:cxnLst/>
              <a:rect r="r" b="b" t="t" l="l"/>
              <a:pathLst>
                <a:path h="6791960" w="8356981">
                  <a:moveTo>
                    <a:pt x="0" y="0"/>
                  </a:moveTo>
                  <a:lnTo>
                    <a:pt x="8356981" y="0"/>
                  </a:lnTo>
                  <a:lnTo>
                    <a:pt x="8356981" y="6791960"/>
                  </a:lnTo>
                  <a:lnTo>
                    <a:pt x="0" y="6791960"/>
                  </a:lnTo>
                  <a:lnTo>
                    <a:pt x="0" y="0"/>
                  </a:lnTo>
                  <a:close/>
                </a:path>
              </a:pathLst>
            </a:custGeom>
            <a:blipFill>
              <a:blip r:embed="rId5"/>
              <a:stretch>
                <a:fillRect l="0" t="-47" r="0" b="-47"/>
              </a:stretch>
            </a:blipFill>
          </p:spPr>
        </p:sp>
      </p:grpSp>
      <p:sp>
        <p:nvSpPr>
          <p:cNvPr name="Freeform 5" id="5"/>
          <p:cNvSpPr/>
          <p:nvPr/>
        </p:nvSpPr>
        <p:spPr>
          <a:xfrm flipH="false" flipV="false" rot="0">
            <a:off x="0" y="4111081"/>
            <a:ext cx="6212838" cy="433394"/>
          </a:xfrm>
          <a:custGeom>
            <a:avLst/>
            <a:gdLst/>
            <a:ahLst/>
            <a:cxnLst/>
            <a:rect r="r" b="b" t="t" l="l"/>
            <a:pathLst>
              <a:path h="433394" w="6212838">
                <a:moveTo>
                  <a:pt x="0" y="0"/>
                </a:moveTo>
                <a:lnTo>
                  <a:pt x="6212838" y="0"/>
                </a:lnTo>
                <a:lnTo>
                  <a:pt x="6212838" y="433394"/>
                </a:lnTo>
                <a:lnTo>
                  <a:pt x="0" y="433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descr="A black and white logo  Description automatically generated"/>
          <p:cNvSpPr/>
          <p:nvPr/>
        </p:nvSpPr>
        <p:spPr>
          <a:xfrm flipH="false" flipV="false" rot="0">
            <a:off x="14681725" y="1552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8"/>
            <a:stretch>
              <a:fillRect l="0" t="0" r="0" b="-90"/>
            </a:stretch>
          </a:blipFill>
        </p:spPr>
      </p:sp>
      <p:grpSp>
        <p:nvGrpSpPr>
          <p:cNvPr name="Group 7" id="7"/>
          <p:cNvGrpSpPr>
            <a:grpSpLocks noChangeAspect="true"/>
          </p:cNvGrpSpPr>
          <p:nvPr/>
        </p:nvGrpSpPr>
        <p:grpSpPr>
          <a:xfrm rot="0">
            <a:off x="12673348" y="2546276"/>
            <a:ext cx="3598682" cy="7120610"/>
            <a:chOff x="0" y="0"/>
            <a:chExt cx="2620010" cy="5184140"/>
          </a:xfrm>
        </p:grpSpPr>
        <p:sp>
          <p:nvSpPr>
            <p:cNvPr name="Freeform 8" id="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9" id="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7" t="0" r="-67" b="0"/>
              </a:stretch>
            </a:blipFill>
          </p:spPr>
        </p:sp>
        <p:sp>
          <p:nvSpPr>
            <p:cNvPr name="Freeform 10" id="1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1" id="1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2" id="1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3" id="1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5" id="1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6" id="1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7" id="17"/>
          <p:cNvSpPr txBox="true"/>
          <p:nvPr/>
        </p:nvSpPr>
        <p:spPr>
          <a:xfrm rot="0">
            <a:off x="1297126" y="4834205"/>
            <a:ext cx="9831426" cy="5236083"/>
          </a:xfrm>
          <a:prstGeom prst="rect">
            <a:avLst/>
          </a:prstGeom>
        </p:spPr>
        <p:txBody>
          <a:bodyPr anchor="t" rtlCol="false" tIns="0" lIns="0" bIns="0" rIns="0">
            <a:spAutoFit/>
          </a:bodyPr>
          <a:lstStyle/>
          <a:p>
            <a:pPr algn="l">
              <a:lnSpc>
                <a:spcPts val="3456"/>
              </a:lnSpc>
            </a:pPr>
            <a:r>
              <a:rPr lang="en-US" sz="1800">
                <a:solidFill>
                  <a:srgbClr val="545454"/>
                </a:solidFill>
                <a:latin typeface="Poppins"/>
              </a:rPr>
              <a:t>This health app aims to provide comprehensive support for users in various aspects of their well-being, encompassing physical health, mental wellness, and community engagement. It offers a range of features including an SOS function for emergencies, a precise fat percentage tracker using openCV technology, personalized diet plans tailored to Indian cuisine, mental health tools such as stress-relief games and relaxation sessions, and a self-diagnosis tool with recommendations for top doctors and hospitals. Additionally, the app includes resources for trauma therapy, rehabilitation from smoking, drug, and alcohol addiction, management of medical history including prescriptions, sleep pattern tracking, medication reminders, and progress monitoring. Through integration with community support groups and virtual therapy sessions, the app seeks to foster a supportive environment for users to improve their health and well-being.</a:t>
            </a:r>
          </a:p>
        </p:txBody>
      </p:sp>
      <p:sp>
        <p:nvSpPr>
          <p:cNvPr name="TextBox 18" id="18"/>
          <p:cNvSpPr txBox="true"/>
          <p:nvPr/>
        </p:nvSpPr>
        <p:spPr>
          <a:xfrm rot="0">
            <a:off x="1544727" y="2365301"/>
            <a:ext cx="4668112" cy="1085850"/>
          </a:xfrm>
          <a:prstGeom prst="rect">
            <a:avLst/>
          </a:prstGeom>
        </p:spPr>
        <p:txBody>
          <a:bodyPr anchor="t" rtlCol="false" tIns="0" lIns="0" bIns="0" rIns="0">
            <a:spAutoFit/>
          </a:bodyPr>
          <a:lstStyle/>
          <a:p>
            <a:pPr algn="l">
              <a:lnSpc>
                <a:spcPts val="8062"/>
              </a:lnSpc>
            </a:pPr>
            <a:r>
              <a:rPr lang="en-US" sz="5599">
                <a:solidFill>
                  <a:srgbClr val="FFFFFF"/>
                </a:solidFill>
                <a:latin typeface="Poppins Bold"/>
              </a:rPr>
              <a:t>Introduction</a:t>
            </a:r>
          </a:p>
        </p:txBody>
      </p:sp>
      <p:sp>
        <p:nvSpPr>
          <p:cNvPr name="TextBox 19" id="19"/>
          <p:cNvSpPr txBox="true"/>
          <p:nvPr/>
        </p:nvSpPr>
        <p:spPr>
          <a:xfrm rot="0">
            <a:off x="1297126" y="4219927"/>
            <a:ext cx="6651996" cy="585217"/>
          </a:xfrm>
          <a:prstGeom prst="rect">
            <a:avLst/>
          </a:prstGeom>
        </p:spPr>
        <p:txBody>
          <a:bodyPr anchor="t" rtlCol="false" tIns="0" lIns="0" bIns="0" rIns="0">
            <a:spAutoFit/>
          </a:bodyPr>
          <a:lstStyle/>
          <a:p>
            <a:pPr algn="l">
              <a:lnSpc>
                <a:spcPts val="4871"/>
              </a:lnSpc>
            </a:pPr>
            <a:r>
              <a:rPr lang="en-US" sz="2899">
                <a:solidFill>
                  <a:srgbClr val="101010"/>
                </a:solidFill>
                <a:latin typeface="Poppins Bold"/>
              </a:rPr>
              <a:t>Project 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030">
            <a:off x="1019169" y="591892"/>
            <a:ext cx="16249661" cy="0"/>
          </a:xfrm>
          <a:prstGeom prst="line">
            <a:avLst/>
          </a:prstGeom>
          <a:ln cap="rnd" w="19050">
            <a:solidFill>
              <a:srgbClr val="D9D9D9"/>
            </a:solidFill>
            <a:prstDash val="solid"/>
            <a:headEnd type="none" len="sm" w="sm"/>
            <a:tailEnd type="none" len="sm" w="sm"/>
          </a:ln>
        </p:spPr>
      </p:sp>
      <p:sp>
        <p:nvSpPr>
          <p:cNvPr name="Freeform 3" id="3"/>
          <p:cNvSpPr/>
          <p:nvPr/>
        </p:nvSpPr>
        <p:spPr>
          <a:xfrm flipH="false" flipV="false" rot="0">
            <a:off x="0" y="-144661"/>
            <a:ext cx="7352672" cy="10431661"/>
          </a:xfrm>
          <a:custGeom>
            <a:avLst/>
            <a:gdLst/>
            <a:ahLst/>
            <a:cxnLst/>
            <a:rect r="r" b="b" t="t" l="l"/>
            <a:pathLst>
              <a:path h="10431661" w="7352672">
                <a:moveTo>
                  <a:pt x="0" y="0"/>
                </a:moveTo>
                <a:lnTo>
                  <a:pt x="7352672" y="0"/>
                </a:lnTo>
                <a:lnTo>
                  <a:pt x="7352672" y="10431661"/>
                </a:lnTo>
                <a:lnTo>
                  <a:pt x="0" y="104316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89731" y="7183004"/>
            <a:ext cx="6267753" cy="5093974"/>
            <a:chOff x="0" y="0"/>
            <a:chExt cx="8357004" cy="6791965"/>
          </a:xfrm>
        </p:grpSpPr>
        <p:sp>
          <p:nvSpPr>
            <p:cNvPr name="Freeform 5" id="5"/>
            <p:cNvSpPr/>
            <p:nvPr/>
          </p:nvSpPr>
          <p:spPr>
            <a:xfrm flipH="false" flipV="false" rot="0">
              <a:off x="0" y="0"/>
              <a:ext cx="8356981" cy="6791960"/>
            </a:xfrm>
            <a:custGeom>
              <a:avLst/>
              <a:gdLst/>
              <a:ahLst/>
              <a:cxnLst/>
              <a:rect r="r" b="b" t="t" l="l"/>
              <a:pathLst>
                <a:path h="6791960" w="8356981">
                  <a:moveTo>
                    <a:pt x="0" y="0"/>
                  </a:moveTo>
                  <a:lnTo>
                    <a:pt x="8356981" y="0"/>
                  </a:lnTo>
                  <a:lnTo>
                    <a:pt x="8356981" y="6791960"/>
                  </a:lnTo>
                  <a:lnTo>
                    <a:pt x="0" y="6791960"/>
                  </a:lnTo>
                  <a:lnTo>
                    <a:pt x="0" y="0"/>
                  </a:lnTo>
                  <a:close/>
                </a:path>
              </a:pathLst>
            </a:custGeom>
            <a:blipFill>
              <a:blip r:embed="rId5"/>
              <a:stretch>
                <a:fillRect l="0" t="-47" r="0" b="-47"/>
              </a:stretch>
            </a:blipFill>
          </p:spPr>
        </p:sp>
      </p:grpSp>
      <p:sp>
        <p:nvSpPr>
          <p:cNvPr name="Freeform 6" id="6"/>
          <p:cNvSpPr/>
          <p:nvPr/>
        </p:nvSpPr>
        <p:spPr>
          <a:xfrm flipH="false" flipV="false" rot="0">
            <a:off x="0" y="-144661"/>
            <a:ext cx="6212838" cy="433394"/>
          </a:xfrm>
          <a:custGeom>
            <a:avLst/>
            <a:gdLst/>
            <a:ahLst/>
            <a:cxnLst/>
            <a:rect r="r" b="b" t="t" l="l"/>
            <a:pathLst>
              <a:path h="433394" w="6212838">
                <a:moveTo>
                  <a:pt x="0" y="0"/>
                </a:moveTo>
                <a:lnTo>
                  <a:pt x="6212838" y="0"/>
                </a:lnTo>
                <a:lnTo>
                  <a:pt x="6212838" y="433394"/>
                </a:lnTo>
                <a:lnTo>
                  <a:pt x="0" y="4333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descr="A black and white logo  Description automatically generated"/>
          <p:cNvSpPr/>
          <p:nvPr/>
        </p:nvSpPr>
        <p:spPr>
          <a:xfrm flipH="false" flipV="false" rot="0">
            <a:off x="838200" y="8692222"/>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8"/>
            <a:stretch>
              <a:fillRect l="0" t="0" r="0" b="-90"/>
            </a:stretch>
          </a:blipFill>
        </p:spPr>
      </p:sp>
      <p:grpSp>
        <p:nvGrpSpPr>
          <p:cNvPr name="Group 8" id="8"/>
          <p:cNvGrpSpPr>
            <a:grpSpLocks noChangeAspect="true"/>
          </p:cNvGrpSpPr>
          <p:nvPr/>
        </p:nvGrpSpPr>
        <p:grpSpPr>
          <a:xfrm rot="0">
            <a:off x="2378941" y="3347988"/>
            <a:ext cx="2700481" cy="5343366"/>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7" t="0" r="-67"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18" id="18"/>
          <p:cNvSpPr txBox="true"/>
          <p:nvPr/>
        </p:nvSpPr>
        <p:spPr>
          <a:xfrm rot="0">
            <a:off x="846839" y="293532"/>
            <a:ext cx="5764685" cy="2759181"/>
          </a:xfrm>
          <a:prstGeom prst="rect">
            <a:avLst/>
          </a:prstGeom>
        </p:spPr>
        <p:txBody>
          <a:bodyPr anchor="t" rtlCol="false" tIns="0" lIns="0" bIns="0" rIns="0">
            <a:spAutoFit/>
          </a:bodyPr>
          <a:lstStyle/>
          <a:p>
            <a:pPr algn="l">
              <a:lnSpc>
                <a:spcPts val="8062"/>
              </a:lnSpc>
            </a:pPr>
            <a:r>
              <a:rPr lang="en-US" sz="5599">
                <a:solidFill>
                  <a:srgbClr val="FFFFFF"/>
                </a:solidFill>
                <a:latin typeface="Poppins Bold"/>
              </a:rPr>
              <a:t>Target Users and market selection</a:t>
            </a:r>
          </a:p>
        </p:txBody>
      </p:sp>
      <p:sp>
        <p:nvSpPr>
          <p:cNvPr name="TextBox 19" id="19"/>
          <p:cNvSpPr txBox="true"/>
          <p:nvPr/>
        </p:nvSpPr>
        <p:spPr>
          <a:xfrm rot="0">
            <a:off x="7740408" y="866775"/>
            <a:ext cx="8890398" cy="2998852"/>
          </a:xfrm>
          <a:prstGeom prst="rect">
            <a:avLst/>
          </a:prstGeom>
        </p:spPr>
        <p:txBody>
          <a:bodyPr anchor="t" rtlCol="false" tIns="0" lIns="0" bIns="0" rIns="0">
            <a:spAutoFit/>
          </a:bodyPr>
          <a:lstStyle/>
          <a:p>
            <a:pPr algn="l">
              <a:lnSpc>
                <a:spcPts val="4031"/>
              </a:lnSpc>
            </a:pPr>
            <a:r>
              <a:rPr lang="en-US" sz="2099">
                <a:solidFill>
                  <a:srgbClr val="071C42"/>
                </a:solidFill>
                <a:latin typeface="Poppins"/>
              </a:rPr>
              <a:t>this app has a target audience of all the adults above the age of 18 who need to reform their physical and mental health along with medical assistance and SOS emergency feature. This app also has a feature which helps users to quit their smoking and drinking addiction and also helps provides distracting games which helps them to quit smoking and lightens the mood.</a:t>
            </a:r>
          </a:p>
        </p:txBody>
      </p:sp>
      <p:sp>
        <p:nvSpPr>
          <p:cNvPr name="TextBox 20" id="20"/>
          <p:cNvSpPr txBox="true"/>
          <p:nvPr/>
        </p:nvSpPr>
        <p:spPr>
          <a:xfrm rot="0">
            <a:off x="7740408" y="4184152"/>
            <a:ext cx="8890398" cy="5018152"/>
          </a:xfrm>
          <a:prstGeom prst="rect">
            <a:avLst/>
          </a:prstGeom>
        </p:spPr>
        <p:txBody>
          <a:bodyPr anchor="t" rtlCol="false" tIns="0" lIns="0" bIns="0" rIns="0">
            <a:spAutoFit/>
          </a:bodyPr>
          <a:lstStyle/>
          <a:p>
            <a:pPr>
              <a:lnSpc>
                <a:spcPts val="4031"/>
              </a:lnSpc>
            </a:pPr>
            <a:r>
              <a:rPr lang="en-US" sz="2099">
                <a:solidFill>
                  <a:srgbClr val="071C42"/>
                </a:solidFill>
                <a:latin typeface="Poppins"/>
              </a:rPr>
              <a:t>. Specific Needs Seekers:</a:t>
            </a:r>
          </a:p>
          <a:p>
            <a:pPr marL="453388" indent="-226694" lvl="1">
              <a:lnSpc>
                <a:spcPts val="4031"/>
              </a:lnSpc>
              <a:buFont typeface="Arial"/>
              <a:buChar char="•"/>
            </a:pPr>
            <a:r>
              <a:rPr lang="en-US" sz="2099">
                <a:solidFill>
                  <a:srgbClr val="071C42"/>
                </a:solidFill>
                <a:latin typeface="Poppins"/>
              </a:rPr>
              <a:t>Individuals struggling with specific challenges such as:</a:t>
            </a:r>
          </a:p>
          <a:p>
            <a:pPr marL="906777" indent="-302259" lvl="2">
              <a:lnSpc>
                <a:spcPts val="4031"/>
              </a:lnSpc>
              <a:buFont typeface="Arial"/>
              <a:buChar char="⚬"/>
            </a:pPr>
            <a:r>
              <a:rPr lang="en-US" sz="2099">
                <a:solidFill>
                  <a:srgbClr val="071C42"/>
                </a:solidFill>
                <a:latin typeface="Poppins"/>
              </a:rPr>
              <a:t>Weight management</a:t>
            </a:r>
          </a:p>
          <a:p>
            <a:pPr marL="906777" indent="-302259" lvl="2">
              <a:lnSpc>
                <a:spcPts val="4031"/>
              </a:lnSpc>
              <a:buFont typeface="Arial"/>
              <a:buChar char="⚬"/>
            </a:pPr>
            <a:r>
              <a:rPr lang="en-US" sz="2099">
                <a:solidFill>
                  <a:srgbClr val="071C42"/>
                </a:solidFill>
                <a:latin typeface="Poppins"/>
              </a:rPr>
              <a:t>Stress and anxiety</a:t>
            </a:r>
          </a:p>
          <a:p>
            <a:pPr marL="906777" indent="-302259" lvl="2">
              <a:lnSpc>
                <a:spcPts val="4031"/>
              </a:lnSpc>
              <a:buFont typeface="Arial"/>
              <a:buChar char="⚬"/>
            </a:pPr>
            <a:r>
              <a:rPr lang="en-US" sz="2099">
                <a:solidFill>
                  <a:srgbClr val="071C42"/>
                </a:solidFill>
                <a:latin typeface="Poppins"/>
              </a:rPr>
              <a:t>Sleep problems</a:t>
            </a:r>
          </a:p>
          <a:p>
            <a:pPr marL="906777" indent="-302259" lvl="2">
              <a:lnSpc>
                <a:spcPts val="4031"/>
              </a:lnSpc>
              <a:buFont typeface="Arial"/>
              <a:buChar char="⚬"/>
            </a:pPr>
            <a:r>
              <a:rPr lang="en-US" sz="2099">
                <a:solidFill>
                  <a:srgbClr val="071C42"/>
                </a:solidFill>
                <a:latin typeface="Poppins"/>
              </a:rPr>
              <a:t>Smoking or alcohol cessation</a:t>
            </a:r>
          </a:p>
          <a:p>
            <a:pPr marL="453388" indent="-226694" lvl="1">
              <a:lnSpc>
                <a:spcPts val="4031"/>
              </a:lnSpc>
              <a:buFont typeface="Arial"/>
              <a:buChar char="•"/>
            </a:pPr>
            <a:r>
              <a:rPr lang="en-US" sz="2099">
                <a:solidFill>
                  <a:srgbClr val="071C42"/>
                </a:solidFill>
                <a:latin typeface="Poppins"/>
              </a:rPr>
              <a:t>Desire targeted support and resources for their specific needs.</a:t>
            </a:r>
          </a:p>
          <a:p>
            <a:pPr algn="l" marL="453388" indent="-226694" lvl="1">
              <a:lnSpc>
                <a:spcPts val="4031"/>
              </a:lnSpc>
              <a:buFont typeface="Arial"/>
              <a:buChar char="•"/>
            </a:pPr>
            <a:r>
              <a:rPr lang="en-US" sz="2099">
                <a:solidFill>
                  <a:srgbClr val="071C42"/>
                </a:solidFill>
                <a:latin typeface="Poppins"/>
              </a:rPr>
              <a:t>May be open to community support from others facing similar challenges.</a:t>
            </a:r>
          </a:p>
          <a:p>
            <a:pPr algn="l">
              <a:lnSpc>
                <a:spcPts val="403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7217" y="-1676277"/>
            <a:ext cx="12260528" cy="8939040"/>
            <a:chOff x="0" y="0"/>
            <a:chExt cx="16347371" cy="11918720"/>
          </a:xfrm>
        </p:grpSpPr>
        <p:sp>
          <p:nvSpPr>
            <p:cNvPr name="Freeform 3" id="3"/>
            <p:cNvSpPr/>
            <p:nvPr/>
          </p:nvSpPr>
          <p:spPr>
            <a:xfrm flipH="false" flipV="false" rot="0">
              <a:off x="0" y="0"/>
              <a:ext cx="16347312" cy="11918696"/>
            </a:xfrm>
            <a:custGeom>
              <a:avLst/>
              <a:gdLst/>
              <a:ahLst/>
              <a:cxnLst/>
              <a:rect r="r" b="b" t="t" l="l"/>
              <a:pathLst>
                <a:path h="11918696" w="16347312">
                  <a:moveTo>
                    <a:pt x="0" y="0"/>
                  </a:moveTo>
                  <a:lnTo>
                    <a:pt x="16347312" y="0"/>
                  </a:lnTo>
                  <a:lnTo>
                    <a:pt x="16347312" y="11918696"/>
                  </a:lnTo>
                  <a:lnTo>
                    <a:pt x="0" y="11918696"/>
                  </a:lnTo>
                  <a:lnTo>
                    <a:pt x="0" y="0"/>
                  </a:lnTo>
                  <a:close/>
                </a:path>
              </a:pathLst>
            </a:custGeom>
            <a:blipFill>
              <a:blip r:embed="rId3"/>
              <a:stretch>
                <a:fillRect l="0" t="-62" r="0" b="-62"/>
              </a:stretch>
            </a:blipFill>
          </p:spPr>
        </p:sp>
      </p:grpSp>
      <p:sp>
        <p:nvSpPr>
          <p:cNvPr name="TextBox 4" id="4"/>
          <p:cNvSpPr txBox="true"/>
          <p:nvPr/>
        </p:nvSpPr>
        <p:spPr>
          <a:xfrm rot="0">
            <a:off x="1221496" y="437633"/>
            <a:ext cx="3627020" cy="1085850"/>
          </a:xfrm>
          <a:prstGeom prst="rect">
            <a:avLst/>
          </a:prstGeom>
        </p:spPr>
        <p:txBody>
          <a:bodyPr anchor="t" rtlCol="false" tIns="0" lIns="0" bIns="0" rIns="0">
            <a:spAutoFit/>
          </a:bodyPr>
          <a:lstStyle/>
          <a:p>
            <a:pPr algn="ctr">
              <a:lnSpc>
                <a:spcPts val="8062"/>
              </a:lnSpc>
            </a:pPr>
            <a:r>
              <a:rPr lang="en-US" sz="5599">
                <a:solidFill>
                  <a:srgbClr val="101010"/>
                </a:solidFill>
                <a:latin typeface="Poppins Bold"/>
              </a:rPr>
              <a:t>Problems</a:t>
            </a:r>
          </a:p>
        </p:txBody>
      </p:sp>
      <p:sp>
        <p:nvSpPr>
          <p:cNvPr name="Freeform 5" id="5"/>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21496" y="5800751"/>
            <a:ext cx="3509493" cy="558165"/>
          </a:xfrm>
          <a:prstGeom prst="rect">
            <a:avLst/>
          </a:prstGeom>
        </p:spPr>
        <p:txBody>
          <a:bodyPr anchor="t" rtlCol="false" tIns="0" lIns="0" bIns="0" rIns="0">
            <a:spAutoFit/>
          </a:bodyPr>
          <a:lstStyle/>
          <a:p>
            <a:pPr algn="l">
              <a:lnSpc>
                <a:spcPts val="4032"/>
              </a:lnSpc>
            </a:pPr>
            <a:r>
              <a:rPr lang="en-US" sz="2400">
                <a:solidFill>
                  <a:srgbClr val="FFFFFF"/>
                </a:solidFill>
                <a:latin typeface="Poppins Bold"/>
              </a:rPr>
              <a:t>Explain</a:t>
            </a:r>
          </a:p>
        </p:txBody>
      </p:sp>
      <p:sp>
        <p:nvSpPr>
          <p:cNvPr name="TextBox 7" id="7"/>
          <p:cNvSpPr txBox="true"/>
          <p:nvPr/>
        </p:nvSpPr>
        <p:spPr>
          <a:xfrm rot="0">
            <a:off x="1221496" y="6396964"/>
            <a:ext cx="15618704" cy="1730883"/>
          </a:xfrm>
          <a:prstGeom prst="rect">
            <a:avLst/>
          </a:prstGeom>
        </p:spPr>
        <p:txBody>
          <a:bodyPr anchor="t" rtlCol="false" tIns="0" lIns="0" bIns="0" rIns="0">
            <a:spAutoFit/>
          </a:bodyPr>
          <a:lstStyle/>
          <a:p>
            <a:pPr>
              <a:lnSpc>
                <a:spcPts val="3456"/>
              </a:lnSpc>
            </a:pPr>
            <a:r>
              <a:rPr lang="en-US" sz="1800">
                <a:solidFill>
                  <a:srgbClr val="D9D9D9"/>
                </a:solidFill>
                <a:latin typeface="Poppins"/>
              </a:rPr>
              <a:t>Conflicting wellness advice online creates confusion. People crave personalized plans for diet, exercise, mental health, and addiction recovery, but struggle with generic options and juggling multiple resources. The stigma surrounding these issues adds another hurdle. Our app tackles this by offering a holistic, user-friendly platform for a sustainable path to well-being.</a:t>
            </a:r>
          </a:p>
          <a:p>
            <a:pPr algn="l">
              <a:lnSpc>
                <a:spcPts val="3456"/>
              </a:lnSpc>
            </a:pPr>
          </a:p>
        </p:txBody>
      </p:sp>
      <p:sp>
        <p:nvSpPr>
          <p:cNvPr name="TextBox 8" id="8"/>
          <p:cNvSpPr txBox="true"/>
          <p:nvPr/>
        </p:nvSpPr>
        <p:spPr>
          <a:xfrm rot="0">
            <a:off x="1336395" y="1499283"/>
            <a:ext cx="7024242" cy="3483483"/>
          </a:xfrm>
          <a:prstGeom prst="rect">
            <a:avLst/>
          </a:prstGeom>
        </p:spPr>
        <p:txBody>
          <a:bodyPr anchor="t" rtlCol="false" tIns="0" lIns="0" bIns="0" rIns="0">
            <a:spAutoFit/>
          </a:bodyPr>
          <a:lstStyle/>
          <a:p>
            <a:pPr algn="l">
              <a:lnSpc>
                <a:spcPts val="3456"/>
              </a:lnSpc>
            </a:pPr>
            <a:r>
              <a:rPr lang="en-US" sz="1800">
                <a:solidFill>
                  <a:srgbClr val="545454"/>
                </a:solidFill>
                <a:latin typeface="Poppins"/>
              </a:rPr>
              <a:t>Many people struggle to prioritize both their physical and mental well-being due to:</a:t>
            </a:r>
          </a:p>
          <a:p>
            <a:pPr algn="l" marL="388620" indent="-194310" lvl="1">
              <a:lnSpc>
                <a:spcPts val="3456"/>
              </a:lnSpc>
              <a:buFont typeface="Arial"/>
              <a:buChar char="•"/>
            </a:pPr>
            <a:r>
              <a:rPr lang="en-US" sz="1800">
                <a:solidFill>
                  <a:srgbClr val="545454"/>
                </a:solidFill>
                <a:latin typeface="Poppins"/>
              </a:rPr>
              <a:t>Information overload</a:t>
            </a:r>
          </a:p>
          <a:p>
            <a:pPr algn="l" marL="388620" indent="-194310" lvl="1">
              <a:lnSpc>
                <a:spcPts val="3456"/>
              </a:lnSpc>
              <a:buFont typeface="Arial"/>
              <a:buChar char="•"/>
            </a:pPr>
            <a:r>
              <a:rPr lang="en-US" sz="1800">
                <a:solidFill>
                  <a:srgbClr val="545454"/>
                </a:solidFill>
                <a:latin typeface="Poppins"/>
              </a:rPr>
              <a:t>Lack of personalized guidance</a:t>
            </a:r>
          </a:p>
          <a:p>
            <a:pPr algn="l" marL="388620" indent="-194310" lvl="1">
              <a:lnSpc>
                <a:spcPts val="3456"/>
              </a:lnSpc>
              <a:buFont typeface="Arial"/>
              <a:buChar char="•"/>
            </a:pPr>
            <a:r>
              <a:rPr lang="en-US" sz="1800">
                <a:solidFill>
                  <a:srgbClr val="545454"/>
                </a:solidFill>
                <a:latin typeface="Poppins"/>
              </a:rPr>
              <a:t>Difficulty managing multiple resources</a:t>
            </a:r>
          </a:p>
          <a:p>
            <a:pPr algn="l" marL="388620" indent="-194310" lvl="1">
              <a:lnSpc>
                <a:spcPts val="3456"/>
              </a:lnSpc>
              <a:buFont typeface="Arial"/>
              <a:buChar char="•"/>
            </a:pPr>
            <a:r>
              <a:rPr lang="en-US" sz="1800">
                <a:solidFill>
                  <a:srgbClr val="545454"/>
                </a:solidFill>
                <a:latin typeface="Poppins"/>
              </a:rPr>
              <a:t>Stigma surrounding mental health and addiction:</a:t>
            </a:r>
          </a:p>
          <a:p>
            <a:pPr algn="l">
              <a:lnSpc>
                <a:spcPts val="3456"/>
              </a:lnSpc>
            </a:pPr>
          </a:p>
          <a:p>
            <a:pPr algn="l">
              <a:lnSpc>
                <a:spcPts val="3456"/>
              </a:lnSpc>
            </a:pPr>
          </a:p>
        </p:txBody>
      </p:sp>
      <p:sp>
        <p:nvSpPr>
          <p:cNvPr name="AutoShape 9" id="9"/>
          <p:cNvSpPr/>
          <p:nvPr/>
        </p:nvSpPr>
        <p:spPr>
          <a:xfrm rot="4030">
            <a:off x="1019169" y="591892"/>
            <a:ext cx="16249661" cy="0"/>
          </a:xfrm>
          <a:prstGeom prst="line">
            <a:avLst/>
          </a:prstGeom>
          <a:ln cap="rnd" w="19050">
            <a:solidFill>
              <a:srgbClr val="D9D9D9"/>
            </a:solidFill>
            <a:prstDash val="solid"/>
            <a:headEnd type="none" len="sm" w="sm"/>
            <a:tailEnd type="none" len="sm" w="sm"/>
          </a:ln>
        </p:spPr>
      </p:sp>
      <p:sp>
        <p:nvSpPr>
          <p:cNvPr name="Freeform 10" id="10"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4564" y="-321469"/>
            <a:ext cx="5546142" cy="10608469"/>
          </a:xfrm>
          <a:custGeom>
            <a:avLst/>
            <a:gdLst/>
            <a:ahLst/>
            <a:cxnLst/>
            <a:rect r="r" b="b" t="t" l="l"/>
            <a:pathLst>
              <a:path h="10608469" w="5546142">
                <a:moveTo>
                  <a:pt x="0" y="0"/>
                </a:moveTo>
                <a:lnTo>
                  <a:pt x="5546142" y="0"/>
                </a:lnTo>
                <a:lnTo>
                  <a:pt x="5546142" y="10608469"/>
                </a:lnTo>
                <a:lnTo>
                  <a:pt x="0" y="106084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a:off x="2862031" y="9525"/>
            <a:ext cx="16249650" cy="19050"/>
          </a:xfrm>
          <a:prstGeom prst="line">
            <a:avLst/>
          </a:prstGeom>
          <a:ln cap="rnd" w="19050">
            <a:solidFill>
              <a:srgbClr val="D9D9D9"/>
            </a:solidFill>
            <a:prstDash val="solid"/>
            <a:headEnd type="none" len="sm" w="sm"/>
            <a:tailEnd type="none" len="sm" w="sm"/>
          </a:ln>
        </p:spPr>
      </p:sp>
      <p:sp>
        <p:nvSpPr>
          <p:cNvPr name="Freeform 4" id="4"/>
          <p:cNvSpPr/>
          <p:nvPr/>
        </p:nvSpPr>
        <p:spPr>
          <a:xfrm flipH="false" flipV="false" rot="0">
            <a:off x="7401128" y="-321469"/>
            <a:ext cx="5443436" cy="10608469"/>
          </a:xfrm>
          <a:custGeom>
            <a:avLst/>
            <a:gdLst/>
            <a:ahLst/>
            <a:cxnLst/>
            <a:rect r="r" b="b" t="t" l="l"/>
            <a:pathLst>
              <a:path h="10608469" w="5443436">
                <a:moveTo>
                  <a:pt x="0" y="0"/>
                </a:moveTo>
                <a:lnTo>
                  <a:pt x="5443436" y="0"/>
                </a:lnTo>
                <a:lnTo>
                  <a:pt x="5443436" y="10608469"/>
                </a:lnTo>
                <a:lnTo>
                  <a:pt x="0" y="106084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01801" y="5219620"/>
            <a:ext cx="8127642" cy="6605556"/>
            <a:chOff x="0" y="0"/>
            <a:chExt cx="10836856" cy="8807408"/>
          </a:xfrm>
        </p:grpSpPr>
        <p:sp>
          <p:nvSpPr>
            <p:cNvPr name="Freeform 6" id="6"/>
            <p:cNvSpPr/>
            <p:nvPr/>
          </p:nvSpPr>
          <p:spPr>
            <a:xfrm flipH="false" flipV="false" rot="0">
              <a:off x="0" y="0"/>
              <a:ext cx="10836910" cy="8807450"/>
            </a:xfrm>
            <a:custGeom>
              <a:avLst/>
              <a:gdLst/>
              <a:ahLst/>
              <a:cxnLst/>
              <a:rect r="r" b="b" t="t" l="l"/>
              <a:pathLst>
                <a:path h="8807450" w="10836910">
                  <a:moveTo>
                    <a:pt x="0" y="0"/>
                  </a:moveTo>
                  <a:lnTo>
                    <a:pt x="10836910" y="0"/>
                  </a:lnTo>
                  <a:lnTo>
                    <a:pt x="10836910" y="8807450"/>
                  </a:lnTo>
                  <a:lnTo>
                    <a:pt x="0" y="8807450"/>
                  </a:lnTo>
                  <a:lnTo>
                    <a:pt x="0" y="0"/>
                  </a:lnTo>
                  <a:close/>
                </a:path>
              </a:pathLst>
            </a:custGeom>
            <a:blipFill>
              <a:blip r:embed="rId7"/>
              <a:stretch>
                <a:fillRect l="0" t="-47" r="0" b="-46"/>
              </a:stretch>
            </a:blipFill>
          </p:spPr>
        </p:sp>
      </p:grpSp>
      <p:sp>
        <p:nvSpPr>
          <p:cNvPr name="TextBox 7" id="7"/>
          <p:cNvSpPr txBox="true"/>
          <p:nvPr/>
        </p:nvSpPr>
        <p:spPr>
          <a:xfrm rot="0">
            <a:off x="296307" y="333259"/>
            <a:ext cx="4643986" cy="3369944"/>
          </a:xfrm>
          <a:prstGeom prst="rect">
            <a:avLst/>
          </a:prstGeom>
        </p:spPr>
        <p:txBody>
          <a:bodyPr anchor="t" rtlCol="false" tIns="0" lIns="0" bIns="0" rIns="0">
            <a:spAutoFit/>
          </a:bodyPr>
          <a:lstStyle/>
          <a:p>
            <a:pPr algn="l">
              <a:lnSpc>
                <a:spcPts val="8062"/>
              </a:lnSpc>
            </a:pPr>
            <a:r>
              <a:rPr lang="en-US" sz="5599">
                <a:solidFill>
                  <a:srgbClr val="101010"/>
                </a:solidFill>
                <a:latin typeface="Poppins Bold"/>
              </a:rPr>
              <a:t>Proposed solution</a:t>
            </a:r>
          </a:p>
          <a:p>
            <a:pPr algn="l">
              <a:lnSpc>
                <a:spcPts val="8000"/>
              </a:lnSpc>
            </a:pPr>
          </a:p>
          <a:p>
            <a:pPr algn="l">
              <a:lnSpc>
                <a:spcPts val="2016"/>
              </a:lnSpc>
            </a:pPr>
          </a:p>
        </p:txBody>
      </p:sp>
      <p:sp>
        <p:nvSpPr>
          <p:cNvPr name="Freeform 8" id="8"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8"/>
            <a:stretch>
              <a:fillRect l="0" t="0" r="0" b="-90"/>
            </a:stretch>
          </a:blipFill>
        </p:spPr>
      </p:sp>
      <p:grpSp>
        <p:nvGrpSpPr>
          <p:cNvPr name="Group 9" id="9"/>
          <p:cNvGrpSpPr>
            <a:grpSpLocks noChangeAspect="true"/>
          </p:cNvGrpSpPr>
          <p:nvPr/>
        </p:nvGrpSpPr>
        <p:grpSpPr>
          <a:xfrm rot="0">
            <a:off x="296307" y="3052916"/>
            <a:ext cx="3444222" cy="6814984"/>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7" t="0" r="-67"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9" id="19"/>
          <p:cNvGrpSpPr>
            <a:grpSpLocks noChangeAspect="true"/>
          </p:cNvGrpSpPr>
          <p:nvPr/>
        </p:nvGrpSpPr>
        <p:grpSpPr>
          <a:xfrm rot="0">
            <a:off x="3848718" y="3052916"/>
            <a:ext cx="3444222" cy="6814984"/>
            <a:chOff x="0" y="0"/>
            <a:chExt cx="2620010" cy="5184140"/>
          </a:xfrm>
        </p:grpSpPr>
        <p:sp>
          <p:nvSpPr>
            <p:cNvPr name="Freeform 20" id="2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1" id="2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39" t="0" r="-39" b="0"/>
              </a:stretch>
            </a:blipFill>
          </p:spPr>
        </p:sp>
        <p:sp>
          <p:nvSpPr>
            <p:cNvPr name="Freeform 22" id="2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3" id="2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4" id="2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6" id="2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7" id="2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8" id="2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29" id="29"/>
          <p:cNvSpPr txBox="true"/>
          <p:nvPr/>
        </p:nvSpPr>
        <p:spPr>
          <a:xfrm rot="0">
            <a:off x="7670073" y="800204"/>
            <a:ext cx="4319035" cy="397379"/>
          </a:xfrm>
          <a:prstGeom prst="rect">
            <a:avLst/>
          </a:prstGeom>
        </p:spPr>
        <p:txBody>
          <a:bodyPr anchor="t" rtlCol="false" tIns="0" lIns="0" bIns="0" rIns="0">
            <a:spAutoFit/>
          </a:bodyPr>
          <a:lstStyle/>
          <a:p>
            <a:pPr algn="l">
              <a:lnSpc>
                <a:spcPts val="4032"/>
              </a:lnSpc>
            </a:pPr>
            <a:r>
              <a:rPr lang="en-US" sz="4800">
                <a:solidFill>
                  <a:srgbClr val="FFFFFF"/>
                </a:solidFill>
                <a:latin typeface="Poppins Bold"/>
              </a:rPr>
              <a:t>Solution </a:t>
            </a:r>
          </a:p>
        </p:txBody>
      </p:sp>
      <p:sp>
        <p:nvSpPr>
          <p:cNvPr name="TextBox 30" id="30"/>
          <p:cNvSpPr txBox="true"/>
          <p:nvPr/>
        </p:nvSpPr>
        <p:spPr>
          <a:xfrm rot="0">
            <a:off x="13301765" y="800204"/>
            <a:ext cx="4319035" cy="609981"/>
          </a:xfrm>
          <a:prstGeom prst="rect">
            <a:avLst/>
          </a:prstGeom>
        </p:spPr>
        <p:txBody>
          <a:bodyPr anchor="t" rtlCol="false" tIns="0" lIns="0" bIns="0" rIns="0">
            <a:spAutoFit/>
          </a:bodyPr>
          <a:lstStyle/>
          <a:p>
            <a:pPr algn="l">
              <a:lnSpc>
                <a:spcPts val="4032"/>
              </a:lnSpc>
            </a:pPr>
            <a:r>
              <a:rPr lang="en-US" sz="4800">
                <a:solidFill>
                  <a:srgbClr val="FFFFFF"/>
                </a:solidFill>
                <a:latin typeface="Poppins Bold"/>
              </a:rPr>
              <a:t>Solution </a:t>
            </a:r>
          </a:p>
        </p:txBody>
      </p:sp>
      <p:sp>
        <p:nvSpPr>
          <p:cNvPr name="TextBox 31" id="31"/>
          <p:cNvSpPr txBox="true"/>
          <p:nvPr/>
        </p:nvSpPr>
        <p:spPr>
          <a:xfrm rot="0">
            <a:off x="7401128" y="1267115"/>
            <a:ext cx="5443436" cy="8303133"/>
          </a:xfrm>
          <a:prstGeom prst="rect">
            <a:avLst/>
          </a:prstGeom>
        </p:spPr>
        <p:txBody>
          <a:bodyPr anchor="t" rtlCol="false" tIns="0" lIns="0" bIns="0" rIns="0">
            <a:spAutoFit/>
          </a:bodyPr>
          <a:lstStyle/>
          <a:p>
            <a:pPr algn="l">
              <a:lnSpc>
                <a:spcPts val="3456"/>
              </a:lnSpc>
            </a:pPr>
          </a:p>
          <a:p>
            <a:pPr algn="l" marL="388620" indent="-194310" lvl="1">
              <a:lnSpc>
                <a:spcPts val="3456"/>
              </a:lnSpc>
              <a:buFont typeface="Arial"/>
              <a:buChar char="•"/>
            </a:pPr>
            <a:r>
              <a:rPr lang="en-US" sz="1800">
                <a:solidFill>
                  <a:srgbClr val="D9D9D9"/>
                </a:solidFill>
                <a:latin typeface="Poppins"/>
              </a:rPr>
              <a:t>Personalized Guidance: Wellspring uses an initial assessment and machine learning to create customized plans for diet, exercise routines, and mental health exercises.</a:t>
            </a:r>
          </a:p>
          <a:p>
            <a:pPr algn="l" marL="388620" indent="-194310" lvl="1">
              <a:lnSpc>
                <a:spcPts val="3456"/>
              </a:lnSpc>
              <a:buFont typeface="Arial"/>
              <a:buChar char="•"/>
            </a:pPr>
            <a:r>
              <a:rPr lang="en-US" sz="1800">
                <a:solidFill>
                  <a:srgbClr val="D9D9D9"/>
                </a:solidFill>
                <a:latin typeface="Poppins"/>
              </a:rPr>
              <a:t>Holistic Approach: The app integrates these plans seamlessly, allowing users to track progress across all aspects of well-being in one place.</a:t>
            </a:r>
          </a:p>
          <a:p>
            <a:pPr algn="l" marL="388620" indent="-194310" lvl="1">
              <a:lnSpc>
                <a:spcPts val="3456"/>
              </a:lnSpc>
              <a:buFont typeface="Arial"/>
              <a:buChar char="•"/>
            </a:pPr>
            <a:r>
              <a:rPr lang="en-US" sz="1800">
                <a:solidFill>
                  <a:srgbClr val="D9D9D9"/>
                </a:solidFill>
                <a:latin typeface="Poppins"/>
              </a:rPr>
              <a:t>Supportive Community: The app fosters a safe and anonymous community forum for users to connect, share experiences, and find motivation.</a:t>
            </a:r>
          </a:p>
          <a:p>
            <a:pPr algn="l" marL="388620" indent="-194310" lvl="1">
              <a:lnSpc>
                <a:spcPts val="3456"/>
              </a:lnSpc>
              <a:buFont typeface="Arial"/>
              <a:buChar char="•"/>
            </a:pPr>
            <a:r>
              <a:rPr lang="en-US" sz="1800">
                <a:solidFill>
                  <a:srgbClr val="D9D9D9"/>
                </a:solidFill>
                <a:latin typeface="Poppins"/>
              </a:rPr>
              <a:t>Addiction Recovery Tools: Wellspring provides tools and trackers specifically designed to aid users quitting smoking and alcohol, including progress visualizations and relapse prevention strategies.</a:t>
            </a:r>
          </a:p>
          <a:p>
            <a:pPr algn="l">
              <a:lnSpc>
                <a:spcPts val="3456"/>
              </a:lnSpc>
            </a:pPr>
          </a:p>
        </p:txBody>
      </p:sp>
      <p:sp>
        <p:nvSpPr>
          <p:cNvPr name="TextBox 32" id="32"/>
          <p:cNvSpPr txBox="true"/>
          <p:nvPr/>
        </p:nvSpPr>
        <p:spPr>
          <a:xfrm rot="0">
            <a:off x="12844564" y="1267309"/>
            <a:ext cx="5443436" cy="8741283"/>
          </a:xfrm>
          <a:prstGeom prst="rect">
            <a:avLst/>
          </a:prstGeom>
        </p:spPr>
        <p:txBody>
          <a:bodyPr anchor="t" rtlCol="false" tIns="0" lIns="0" bIns="0" rIns="0">
            <a:spAutoFit/>
          </a:bodyPr>
          <a:lstStyle/>
          <a:p>
            <a:pPr algn="l">
              <a:lnSpc>
                <a:spcPts val="3456"/>
              </a:lnSpc>
            </a:pPr>
          </a:p>
          <a:p>
            <a:pPr algn="l" marL="388620" indent="-194310" lvl="1">
              <a:lnSpc>
                <a:spcPts val="3456"/>
              </a:lnSpc>
              <a:buFont typeface="Arial"/>
              <a:buChar char="•"/>
            </a:pPr>
            <a:r>
              <a:rPr lang="en-US" sz="1800">
                <a:solidFill>
                  <a:srgbClr val="FFFFFF"/>
                </a:solidFill>
                <a:latin typeface="Poppins"/>
              </a:rPr>
              <a:t>Self-Assessment &amp; Goal Setting: Users complete an initial assessment to identify areas of concern (stress, anxiety, sleep issues) and establish personalized goals (improved focus, better sleep hygiene).</a:t>
            </a:r>
          </a:p>
          <a:p>
            <a:pPr algn="l" marL="388620" indent="-194310" lvl="1">
              <a:lnSpc>
                <a:spcPts val="3456"/>
              </a:lnSpc>
              <a:buFont typeface="Arial"/>
              <a:buChar char="•"/>
            </a:pPr>
            <a:r>
              <a:rPr lang="en-US" sz="1800">
                <a:solidFill>
                  <a:srgbClr val="FFFFFF"/>
                </a:solidFill>
                <a:latin typeface="Poppins"/>
              </a:rPr>
              <a:t>CBT Techniques: Learn and practice evidence-based cognitive behavioral therapy (CBT) techniques to challenge negative thought patterns and develop healthier coping mechanisms.</a:t>
            </a:r>
          </a:p>
          <a:p>
            <a:pPr algn="l" marL="388620" indent="-194310" lvl="1">
              <a:lnSpc>
                <a:spcPts val="3456"/>
              </a:lnSpc>
              <a:buFont typeface="Arial"/>
              <a:buChar char="•"/>
            </a:pPr>
            <a:r>
              <a:rPr lang="en-US" sz="1800">
                <a:solidFill>
                  <a:srgbClr val="FFFFFF"/>
                </a:solidFill>
                <a:latin typeface="Poppins"/>
              </a:rPr>
              <a:t>Emergency Resources: Provide easily accessible hotlines and resources for crisis intervention and mental health professionals.</a:t>
            </a:r>
          </a:p>
          <a:p>
            <a:pPr algn="l" marL="388620" indent="-194310" lvl="1">
              <a:lnSpc>
                <a:spcPts val="3456"/>
              </a:lnSpc>
              <a:buFont typeface="Arial"/>
              <a:buChar char="•"/>
            </a:pPr>
            <a:r>
              <a:rPr lang="en-US" sz="1800">
                <a:solidFill>
                  <a:srgbClr val="FFFFFF"/>
                </a:solidFill>
                <a:latin typeface="Poppins"/>
              </a:rPr>
              <a:t>Progress Tracking: Track progress over time through mood charts, streaks of completed exercises, and goal achievement milestones.</a:t>
            </a:r>
          </a:p>
          <a:p>
            <a:pPr algn="l">
              <a:lnSpc>
                <a:spcPts val="3456"/>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4030">
            <a:off x="1019169" y="591892"/>
            <a:ext cx="16249661" cy="0"/>
          </a:xfrm>
          <a:prstGeom prst="line">
            <a:avLst/>
          </a:prstGeom>
          <a:ln cap="rnd" w="19050">
            <a:solidFill>
              <a:srgbClr val="D9D9D9"/>
            </a:solidFill>
            <a:prstDash val="solid"/>
            <a:headEnd type="none" len="sm" w="sm"/>
            <a:tailEnd type="none" len="sm" w="sm"/>
          </a:ln>
        </p:spPr>
      </p:sp>
      <p:sp>
        <p:nvSpPr>
          <p:cNvPr name="Freeform 3" id="3"/>
          <p:cNvSpPr/>
          <p:nvPr/>
        </p:nvSpPr>
        <p:spPr>
          <a:xfrm flipH="false" flipV="false" rot="0">
            <a:off x="7401128" y="-4683624"/>
            <a:ext cx="11297789" cy="22017756"/>
          </a:xfrm>
          <a:custGeom>
            <a:avLst/>
            <a:gdLst/>
            <a:ahLst/>
            <a:cxnLst/>
            <a:rect r="r" b="b" t="t" l="l"/>
            <a:pathLst>
              <a:path h="22017756" w="11297789">
                <a:moveTo>
                  <a:pt x="0" y="0"/>
                </a:moveTo>
                <a:lnTo>
                  <a:pt x="11297789" y="0"/>
                </a:lnTo>
                <a:lnTo>
                  <a:pt x="11297789" y="22017756"/>
                </a:lnTo>
                <a:lnTo>
                  <a:pt x="0" y="220177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997839" y="825187"/>
            <a:ext cx="9762471" cy="5674233"/>
          </a:xfrm>
          <a:prstGeom prst="rect">
            <a:avLst/>
          </a:prstGeom>
        </p:spPr>
        <p:txBody>
          <a:bodyPr anchor="t" rtlCol="false" tIns="0" lIns="0" bIns="0" rIns="0">
            <a:spAutoFit/>
          </a:bodyPr>
          <a:lstStyle/>
          <a:p>
            <a:pPr algn="l" marL="388620" indent="-194310" lvl="1">
              <a:lnSpc>
                <a:spcPts val="3456"/>
              </a:lnSpc>
              <a:buFont typeface="Arial"/>
              <a:buChar char="•"/>
            </a:pPr>
            <a:r>
              <a:rPr lang="en-US" sz="1800">
                <a:solidFill>
                  <a:srgbClr val="D9D9D9"/>
                </a:solidFill>
                <a:latin typeface="Poppins"/>
              </a:rPr>
              <a:t>Findi</a:t>
            </a:r>
            <a:r>
              <a:rPr lang="en-US" sz="1800">
                <a:solidFill>
                  <a:srgbClr val="D9D9D9"/>
                </a:solidFill>
                <a:latin typeface="Poppins"/>
              </a:rPr>
              <a:t>ng balance: Addressing both physical and mental well-being requires a nuanced approach. You'll need to ensure your app offers effective tools for both aspects without neglecting one for the other.</a:t>
            </a:r>
          </a:p>
          <a:p>
            <a:pPr algn="l" marL="388620" indent="-194310" lvl="1">
              <a:lnSpc>
                <a:spcPts val="3456"/>
              </a:lnSpc>
              <a:buFont typeface="Arial"/>
              <a:buChar char="•"/>
            </a:pPr>
            <a:r>
              <a:rPr lang="en-US" sz="1800">
                <a:solidFill>
                  <a:srgbClr val="D9D9D9"/>
                </a:solidFill>
                <a:latin typeface="Poppins"/>
              </a:rPr>
              <a:t>Content credibility: The information you provide needs to be reliable and evidence-based. Consider collaborating with healthcare professionals or certified fitness instructors for content creation.</a:t>
            </a:r>
          </a:p>
          <a:p>
            <a:pPr algn="l" marL="388620" indent="-194310" lvl="1">
              <a:lnSpc>
                <a:spcPts val="3456"/>
              </a:lnSpc>
              <a:buFont typeface="Arial"/>
              <a:buChar char="•"/>
            </a:pPr>
            <a:r>
              <a:rPr lang="en-US" sz="1800">
                <a:solidFill>
                  <a:srgbClr val="D9D9D9"/>
                </a:solidFill>
                <a:latin typeface="Poppins"/>
              </a:rPr>
              <a:t>Personalization: People have diverse needs and preferences. The app should offer customization options for workout routines, meditation styles, and goal setting to cater to a broad user base.</a:t>
            </a:r>
          </a:p>
          <a:p>
            <a:pPr algn="l" marL="388620" indent="-194310" lvl="1">
              <a:lnSpc>
                <a:spcPts val="3456"/>
              </a:lnSpc>
              <a:buFont typeface="Arial"/>
              <a:buChar char="•"/>
            </a:pPr>
            <a:r>
              <a:rPr lang="en-US" sz="1800">
                <a:solidFill>
                  <a:srgbClr val="D9D9D9"/>
                </a:solidFill>
                <a:latin typeface="Poppins"/>
              </a:rPr>
              <a:t>Engagement: Keeping users motivated and coming back for more is crucial. Think about features like progress tracking, challenges, and rewards to promote long-term engagement.</a:t>
            </a:r>
          </a:p>
          <a:p>
            <a:pPr algn="l">
              <a:lnSpc>
                <a:spcPts val="3456"/>
              </a:lnSpc>
            </a:pPr>
          </a:p>
        </p:txBody>
      </p:sp>
      <p:sp>
        <p:nvSpPr>
          <p:cNvPr name="TextBox 5" id="5"/>
          <p:cNvSpPr txBox="true"/>
          <p:nvPr/>
        </p:nvSpPr>
        <p:spPr>
          <a:xfrm rot="0">
            <a:off x="7997839" y="6182379"/>
            <a:ext cx="9762471" cy="3921633"/>
          </a:xfrm>
          <a:prstGeom prst="rect">
            <a:avLst/>
          </a:prstGeom>
        </p:spPr>
        <p:txBody>
          <a:bodyPr anchor="t" rtlCol="false" tIns="0" lIns="0" bIns="0" rIns="0">
            <a:spAutoFit/>
          </a:bodyPr>
          <a:lstStyle/>
          <a:p>
            <a:pPr marL="388620" indent="-194310" lvl="1">
              <a:lnSpc>
                <a:spcPts val="3456"/>
              </a:lnSpc>
              <a:buFont typeface="Arial"/>
              <a:buChar char="•"/>
            </a:pPr>
            <a:r>
              <a:rPr lang="en-US" sz="1800">
                <a:solidFill>
                  <a:srgbClr val="D9D9D9"/>
                </a:solidFill>
                <a:latin typeface="Poppins"/>
              </a:rPr>
              <a:t>User-centered design: Prioritize user research and testing throughout the development process. This will help ensure your app addresses real user needs and offers a positive user experience.</a:t>
            </a:r>
          </a:p>
          <a:p>
            <a:pPr marL="388620" indent="-194310" lvl="1">
              <a:lnSpc>
                <a:spcPts val="3456"/>
              </a:lnSpc>
              <a:buFont typeface="Arial"/>
              <a:buChar char="•"/>
            </a:pPr>
            <a:r>
              <a:rPr lang="en-US" sz="1800">
                <a:solidFill>
                  <a:srgbClr val="D9D9D9"/>
                </a:solidFill>
                <a:latin typeface="Poppins"/>
              </a:rPr>
              <a:t>Collaboration is key: Consider partnering with health and fitness experts to ensure the app offers effective and safe guidance.</a:t>
            </a:r>
          </a:p>
          <a:p>
            <a:pPr marL="388620" indent="-194310" lvl="1">
              <a:lnSpc>
                <a:spcPts val="3456"/>
              </a:lnSpc>
              <a:buFont typeface="Arial"/>
              <a:buChar char="•"/>
            </a:pPr>
            <a:r>
              <a:rPr lang="en-US" sz="1800">
                <a:solidFill>
                  <a:srgbClr val="D9D9D9"/>
                </a:solidFill>
                <a:latin typeface="Poppins"/>
              </a:rPr>
              <a:t>Start small, scale smart: It's better to launch with a solid foundation and essential features than an overwhelming set that might be buggy. You can always add functionalities based on user feedback.</a:t>
            </a:r>
          </a:p>
          <a:p>
            <a:pPr algn="l">
              <a:lnSpc>
                <a:spcPts val="3456"/>
              </a:lnSpc>
            </a:pPr>
          </a:p>
        </p:txBody>
      </p:sp>
      <p:sp>
        <p:nvSpPr>
          <p:cNvPr name="TextBox 6" id="6"/>
          <p:cNvSpPr txBox="true"/>
          <p:nvPr/>
        </p:nvSpPr>
        <p:spPr>
          <a:xfrm rot="0">
            <a:off x="7997839" y="132145"/>
            <a:ext cx="2687208" cy="835917"/>
          </a:xfrm>
          <a:prstGeom prst="rect">
            <a:avLst/>
          </a:prstGeom>
        </p:spPr>
        <p:txBody>
          <a:bodyPr anchor="t" rtlCol="false" tIns="0" lIns="0" bIns="0" rIns="0">
            <a:spAutoFit/>
          </a:bodyPr>
          <a:lstStyle/>
          <a:p>
            <a:pPr algn="l">
              <a:lnSpc>
                <a:spcPts val="6887"/>
              </a:lnSpc>
            </a:pPr>
            <a:r>
              <a:rPr lang="en-US" sz="4099">
                <a:solidFill>
                  <a:srgbClr val="FFFFFF"/>
                </a:solidFill>
                <a:latin typeface="Poppins Bold"/>
              </a:rPr>
              <a:t>Solution 2</a:t>
            </a:r>
          </a:p>
        </p:txBody>
      </p:sp>
      <p:grpSp>
        <p:nvGrpSpPr>
          <p:cNvPr name="Group 7" id="7"/>
          <p:cNvGrpSpPr/>
          <p:nvPr/>
        </p:nvGrpSpPr>
        <p:grpSpPr>
          <a:xfrm rot="0">
            <a:off x="-1201801" y="5219620"/>
            <a:ext cx="8127642" cy="6605556"/>
            <a:chOff x="0" y="0"/>
            <a:chExt cx="10836856" cy="8807408"/>
          </a:xfrm>
        </p:grpSpPr>
        <p:sp>
          <p:nvSpPr>
            <p:cNvPr name="Freeform 8" id="8"/>
            <p:cNvSpPr/>
            <p:nvPr/>
          </p:nvSpPr>
          <p:spPr>
            <a:xfrm flipH="false" flipV="false" rot="0">
              <a:off x="0" y="0"/>
              <a:ext cx="10836910" cy="8807450"/>
            </a:xfrm>
            <a:custGeom>
              <a:avLst/>
              <a:gdLst/>
              <a:ahLst/>
              <a:cxnLst/>
              <a:rect r="r" b="b" t="t" l="l"/>
              <a:pathLst>
                <a:path h="8807450" w="10836910">
                  <a:moveTo>
                    <a:pt x="0" y="0"/>
                  </a:moveTo>
                  <a:lnTo>
                    <a:pt x="10836910" y="0"/>
                  </a:lnTo>
                  <a:lnTo>
                    <a:pt x="10836910" y="8807450"/>
                  </a:lnTo>
                  <a:lnTo>
                    <a:pt x="0" y="8807450"/>
                  </a:lnTo>
                  <a:lnTo>
                    <a:pt x="0" y="0"/>
                  </a:lnTo>
                  <a:close/>
                </a:path>
              </a:pathLst>
            </a:custGeom>
            <a:blipFill>
              <a:blip r:embed="rId5"/>
              <a:stretch>
                <a:fillRect l="0" t="-47" r="0" b="-46"/>
              </a:stretch>
            </a:blipFill>
          </p:spPr>
        </p:sp>
      </p:grpSp>
      <p:sp>
        <p:nvSpPr>
          <p:cNvPr name="TextBox 9" id="9"/>
          <p:cNvSpPr txBox="true"/>
          <p:nvPr/>
        </p:nvSpPr>
        <p:spPr>
          <a:xfrm rot="0">
            <a:off x="1300982" y="863287"/>
            <a:ext cx="4643986" cy="6023703"/>
          </a:xfrm>
          <a:prstGeom prst="rect">
            <a:avLst/>
          </a:prstGeom>
        </p:spPr>
        <p:txBody>
          <a:bodyPr anchor="t" rtlCol="false" tIns="0" lIns="0" bIns="0" rIns="0">
            <a:spAutoFit/>
          </a:bodyPr>
          <a:lstStyle/>
          <a:p>
            <a:pPr algn="l">
              <a:lnSpc>
                <a:spcPts val="4464"/>
              </a:lnSpc>
            </a:pPr>
            <a:r>
              <a:rPr lang="en-US" sz="3099">
                <a:solidFill>
                  <a:srgbClr val="101010"/>
                </a:solidFill>
                <a:latin typeface="Poppins Bold"/>
              </a:rPr>
              <a:t>Challenges and Key Learning (Technical challenges, Solutions &amp; workaround, Key learnings)</a:t>
            </a:r>
          </a:p>
        </p:txBody>
      </p:sp>
      <p:sp>
        <p:nvSpPr>
          <p:cNvPr name="Freeform 10" id="10"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7217" y="-1676277"/>
            <a:ext cx="12260528" cy="8939040"/>
            <a:chOff x="0" y="0"/>
            <a:chExt cx="16347371" cy="11918720"/>
          </a:xfrm>
        </p:grpSpPr>
        <p:sp>
          <p:nvSpPr>
            <p:cNvPr name="Freeform 3" id="3"/>
            <p:cNvSpPr/>
            <p:nvPr/>
          </p:nvSpPr>
          <p:spPr>
            <a:xfrm flipH="false" flipV="false" rot="0">
              <a:off x="0" y="0"/>
              <a:ext cx="16347312" cy="11918696"/>
            </a:xfrm>
            <a:custGeom>
              <a:avLst/>
              <a:gdLst/>
              <a:ahLst/>
              <a:cxnLst/>
              <a:rect r="r" b="b" t="t" l="l"/>
              <a:pathLst>
                <a:path h="11918696" w="16347312">
                  <a:moveTo>
                    <a:pt x="0" y="0"/>
                  </a:moveTo>
                  <a:lnTo>
                    <a:pt x="16347312" y="0"/>
                  </a:lnTo>
                  <a:lnTo>
                    <a:pt x="16347312" y="11918696"/>
                  </a:lnTo>
                  <a:lnTo>
                    <a:pt x="0" y="11918696"/>
                  </a:lnTo>
                  <a:lnTo>
                    <a:pt x="0" y="0"/>
                  </a:lnTo>
                  <a:close/>
                </a:path>
              </a:pathLst>
            </a:custGeom>
            <a:blipFill>
              <a:blip r:embed="rId3"/>
              <a:stretch>
                <a:fillRect l="0" t="-62" r="0" b="-62"/>
              </a:stretch>
            </a:blipFill>
          </p:spPr>
        </p:sp>
      </p:grpSp>
      <p:sp>
        <p:nvSpPr>
          <p:cNvPr name="TextBox 4" id="4"/>
          <p:cNvSpPr txBox="true"/>
          <p:nvPr/>
        </p:nvSpPr>
        <p:spPr>
          <a:xfrm rot="0">
            <a:off x="1028700" y="344036"/>
            <a:ext cx="10030975" cy="1029493"/>
          </a:xfrm>
          <a:prstGeom prst="rect">
            <a:avLst/>
          </a:prstGeom>
        </p:spPr>
        <p:txBody>
          <a:bodyPr anchor="t" rtlCol="false" tIns="0" lIns="0" bIns="0" rIns="0">
            <a:spAutoFit/>
          </a:bodyPr>
          <a:lstStyle/>
          <a:p>
            <a:pPr algn="l">
              <a:lnSpc>
                <a:spcPts val="8062"/>
              </a:lnSpc>
            </a:pPr>
            <a:r>
              <a:rPr lang="en-US" sz="5598">
                <a:solidFill>
                  <a:srgbClr val="101010"/>
                </a:solidFill>
                <a:latin typeface="Poppins Bold"/>
              </a:rPr>
              <a:t>Future work </a:t>
            </a:r>
          </a:p>
        </p:txBody>
      </p:sp>
      <p:sp>
        <p:nvSpPr>
          <p:cNvPr name="Freeform 5" id="5"/>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168453"/>
            <a:ext cx="3509493" cy="558165"/>
          </a:xfrm>
          <a:prstGeom prst="rect">
            <a:avLst/>
          </a:prstGeom>
        </p:spPr>
        <p:txBody>
          <a:bodyPr anchor="t" rtlCol="false" tIns="0" lIns="0" bIns="0" rIns="0">
            <a:spAutoFit/>
          </a:bodyPr>
          <a:lstStyle/>
          <a:p>
            <a:pPr algn="l">
              <a:lnSpc>
                <a:spcPts val="4032"/>
              </a:lnSpc>
            </a:pPr>
            <a:r>
              <a:rPr lang="en-US" sz="2400">
                <a:solidFill>
                  <a:srgbClr val="FFFFFF"/>
                </a:solidFill>
                <a:latin typeface="Poppins Bold"/>
              </a:rPr>
              <a:t>Explain</a:t>
            </a:r>
          </a:p>
        </p:txBody>
      </p:sp>
      <p:sp>
        <p:nvSpPr>
          <p:cNvPr name="TextBox 7" id="7"/>
          <p:cNvSpPr txBox="true"/>
          <p:nvPr/>
        </p:nvSpPr>
        <p:spPr>
          <a:xfrm rot="0">
            <a:off x="1028700" y="5753977"/>
            <a:ext cx="15618704" cy="4359783"/>
          </a:xfrm>
          <a:prstGeom prst="rect">
            <a:avLst/>
          </a:prstGeom>
        </p:spPr>
        <p:txBody>
          <a:bodyPr anchor="t" rtlCol="false" tIns="0" lIns="0" bIns="0" rIns="0">
            <a:spAutoFit/>
          </a:bodyPr>
          <a:lstStyle/>
          <a:p>
            <a:pPr algn="l">
              <a:lnSpc>
                <a:spcPts val="3456"/>
              </a:lnSpc>
            </a:pPr>
            <a:r>
              <a:rPr lang="en-US" sz="1800">
                <a:solidFill>
                  <a:srgbClr val="D9D9D9"/>
                </a:solidFill>
                <a:latin typeface="Poppins"/>
              </a:rPr>
              <a:t>Additional Considerations:</a:t>
            </a:r>
          </a:p>
          <a:p>
            <a:pPr algn="l" marL="388620" indent="-194310" lvl="1">
              <a:lnSpc>
                <a:spcPts val="3456"/>
              </a:lnSpc>
              <a:buFont typeface="Arial"/>
              <a:buChar char="•"/>
            </a:pPr>
            <a:r>
              <a:rPr lang="en-US" sz="1800">
                <a:solidFill>
                  <a:srgbClr val="D9D9D9"/>
                </a:solidFill>
                <a:latin typeface="Poppins"/>
              </a:rPr>
              <a:t>Gamification: Consider implementing gamification elements like badges, challenges, and leaderboards to boost user motivation and engagement.</a:t>
            </a:r>
          </a:p>
          <a:p>
            <a:pPr algn="l" marL="388620" indent="-194310" lvl="1">
              <a:lnSpc>
                <a:spcPts val="3456"/>
              </a:lnSpc>
              <a:buFont typeface="Arial"/>
              <a:buChar char="•"/>
            </a:pPr>
            <a:r>
              <a:rPr lang="en-US" sz="1800">
                <a:solidFill>
                  <a:srgbClr val="D9D9D9"/>
                </a:solidFill>
                <a:latin typeface="Poppins"/>
              </a:rPr>
              <a:t>Community Building: Explore ways to build a supportive community within the app where users can connect, share experiences, and motivate each other.</a:t>
            </a:r>
          </a:p>
          <a:p>
            <a:pPr algn="l" marL="388620" indent="-194310" lvl="1">
              <a:lnSpc>
                <a:spcPts val="3456"/>
              </a:lnSpc>
              <a:buFont typeface="Arial"/>
              <a:buChar char="•"/>
            </a:pPr>
            <a:r>
              <a:rPr lang="en-US" sz="1800">
                <a:solidFill>
                  <a:srgbClr val="D9D9D9"/>
                </a:solidFill>
                <a:latin typeface="Poppins"/>
              </a:rPr>
              <a:t>Accessibility: Ensure your app is accessible for users with disabilities by incorporating features like screen readers and alternative text descriptions.</a:t>
            </a:r>
          </a:p>
          <a:p>
            <a:pPr algn="l">
              <a:lnSpc>
                <a:spcPts val="3456"/>
              </a:lnSpc>
            </a:pPr>
            <a:r>
              <a:rPr lang="en-US" sz="1800">
                <a:solidFill>
                  <a:srgbClr val="D9D9D9"/>
                </a:solidFill>
                <a:latin typeface="Poppins"/>
              </a:rPr>
              <a:t>This is a flexible framework, you can adjust the timelines and specific activities based on your resources and project scope. Remember, the key is to prioritize user needs, focus on high-quality content and user experience, and continuously iterate based on user feedback.</a:t>
            </a:r>
          </a:p>
          <a:p>
            <a:pPr algn="l">
              <a:lnSpc>
                <a:spcPts val="3456"/>
              </a:lnSpc>
            </a:pPr>
          </a:p>
        </p:txBody>
      </p:sp>
      <p:sp>
        <p:nvSpPr>
          <p:cNvPr name="TextBox 8" id="8"/>
          <p:cNvSpPr txBox="true"/>
          <p:nvPr/>
        </p:nvSpPr>
        <p:spPr>
          <a:xfrm rot="0">
            <a:off x="792871" y="1411629"/>
            <a:ext cx="16047329" cy="3045333"/>
          </a:xfrm>
          <a:prstGeom prst="rect">
            <a:avLst/>
          </a:prstGeom>
        </p:spPr>
        <p:txBody>
          <a:bodyPr anchor="t" rtlCol="false" tIns="0" lIns="0" bIns="0" rIns="0">
            <a:spAutoFit/>
          </a:bodyPr>
          <a:lstStyle/>
          <a:p>
            <a:pPr algn="l" marL="388620" indent="-194310" lvl="1">
              <a:lnSpc>
                <a:spcPts val="3456"/>
              </a:lnSpc>
              <a:buFont typeface="Arial"/>
              <a:buChar char="•"/>
            </a:pPr>
            <a:r>
              <a:rPr lang="en-US" sz="1800">
                <a:solidFill>
                  <a:srgbClr val="545454"/>
                </a:solidFill>
                <a:latin typeface="Poppins Bold"/>
              </a:rPr>
              <a:t>App S</a:t>
            </a:r>
            <a:r>
              <a:rPr lang="en-US" sz="1800">
                <a:solidFill>
                  <a:srgbClr val="545454"/>
                </a:solidFill>
                <a:latin typeface="Poppins Bold"/>
              </a:rPr>
              <a:t>tore Launch</a:t>
            </a:r>
            <a:r>
              <a:rPr lang="en-US" sz="1800">
                <a:solidFill>
                  <a:srgbClr val="545454"/>
                </a:solidFill>
                <a:latin typeface="Poppins"/>
              </a:rPr>
              <a:t>: Launch your app on relevant app stores (iOS and/or Android). Prepare marketing materials and a launch strategy to gain initial users.</a:t>
            </a:r>
          </a:p>
          <a:p>
            <a:pPr algn="l" marL="388620" indent="-194310" lvl="1">
              <a:lnSpc>
                <a:spcPts val="3456"/>
              </a:lnSpc>
              <a:buFont typeface="Arial"/>
              <a:buChar char="•"/>
            </a:pPr>
            <a:r>
              <a:rPr lang="en-US" sz="1800">
                <a:solidFill>
                  <a:srgbClr val="545454"/>
                </a:solidFill>
                <a:latin typeface="Poppins Bold"/>
              </a:rPr>
              <a:t>User Feedback and Analytics:</a:t>
            </a:r>
            <a:r>
              <a:rPr lang="en-US" sz="1800">
                <a:solidFill>
                  <a:srgbClr val="545454"/>
                </a:solidFill>
                <a:latin typeface="Poppins"/>
              </a:rPr>
              <a:t> Continuously monitor user engagement and feedback through app analytics and user surveys.</a:t>
            </a:r>
          </a:p>
          <a:p>
            <a:pPr algn="l" marL="388620" indent="-194310" lvl="1">
              <a:lnSpc>
                <a:spcPts val="3456"/>
              </a:lnSpc>
              <a:buFont typeface="Arial"/>
              <a:buChar char="•"/>
            </a:pPr>
            <a:r>
              <a:rPr lang="en-US" sz="1800">
                <a:solidFill>
                  <a:srgbClr val="545454"/>
                </a:solidFill>
                <a:latin typeface="Poppins Bold"/>
              </a:rPr>
              <a:t>Content Updates:</a:t>
            </a:r>
            <a:r>
              <a:rPr lang="en-US" sz="1800">
                <a:solidFill>
                  <a:srgbClr val="545454"/>
                </a:solidFill>
                <a:latin typeface="Poppins"/>
              </a:rPr>
              <a:t> Regularly update the app with new workouts, meditations, and educational content to keep users engaged.</a:t>
            </a:r>
          </a:p>
          <a:p>
            <a:pPr algn="l" marL="388620" indent="-194310" lvl="1">
              <a:lnSpc>
                <a:spcPts val="3456"/>
              </a:lnSpc>
              <a:buFont typeface="Arial"/>
              <a:buChar char="•"/>
            </a:pPr>
            <a:r>
              <a:rPr lang="en-US" sz="1800">
                <a:solidFill>
                  <a:srgbClr val="545454"/>
                </a:solidFill>
                <a:latin typeface="Poppins Bold"/>
              </a:rPr>
              <a:t>New Feature Development:</a:t>
            </a:r>
            <a:r>
              <a:rPr lang="en-US" sz="1800">
                <a:solidFill>
                  <a:srgbClr val="545454"/>
                </a:solidFill>
                <a:latin typeface="Poppins"/>
              </a:rPr>
              <a:t> Based on user feedback and market trends, consider developing new features to enhance the app's functionality and value proposition.</a:t>
            </a:r>
          </a:p>
          <a:p>
            <a:pPr algn="l">
              <a:lnSpc>
                <a:spcPts val="3456"/>
              </a:lnSpc>
            </a:pPr>
          </a:p>
        </p:txBody>
      </p:sp>
      <p:sp>
        <p:nvSpPr>
          <p:cNvPr name="Freeform 9" id="9" descr="A black and white logo  Description automatically generated"/>
          <p:cNvSpPr/>
          <p:nvPr/>
        </p:nvSpPr>
        <p:spPr>
          <a:xfrm flipH="false" flipV="false" rot="0">
            <a:off x="15314429" y="4794786"/>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87217" y="-1676277"/>
            <a:ext cx="12260528" cy="8939040"/>
            <a:chOff x="0" y="0"/>
            <a:chExt cx="16347371" cy="11918720"/>
          </a:xfrm>
        </p:grpSpPr>
        <p:sp>
          <p:nvSpPr>
            <p:cNvPr name="Freeform 3" id="3"/>
            <p:cNvSpPr/>
            <p:nvPr/>
          </p:nvSpPr>
          <p:spPr>
            <a:xfrm flipH="false" flipV="false" rot="0">
              <a:off x="0" y="0"/>
              <a:ext cx="16347312" cy="11918696"/>
            </a:xfrm>
            <a:custGeom>
              <a:avLst/>
              <a:gdLst/>
              <a:ahLst/>
              <a:cxnLst/>
              <a:rect r="r" b="b" t="t" l="l"/>
              <a:pathLst>
                <a:path h="11918696" w="16347312">
                  <a:moveTo>
                    <a:pt x="0" y="0"/>
                  </a:moveTo>
                  <a:lnTo>
                    <a:pt x="16347312" y="0"/>
                  </a:lnTo>
                  <a:lnTo>
                    <a:pt x="16347312" y="11918696"/>
                  </a:lnTo>
                  <a:lnTo>
                    <a:pt x="0" y="11918696"/>
                  </a:lnTo>
                  <a:lnTo>
                    <a:pt x="0" y="0"/>
                  </a:lnTo>
                  <a:close/>
                </a:path>
              </a:pathLst>
            </a:custGeom>
            <a:blipFill>
              <a:blip r:embed="rId3"/>
              <a:stretch>
                <a:fillRect l="0" t="-62" r="0" b="-62"/>
              </a:stretch>
            </a:blipFill>
          </p:spPr>
        </p:sp>
      </p:grpSp>
      <p:sp>
        <p:nvSpPr>
          <p:cNvPr name="TextBox 4" id="4"/>
          <p:cNvSpPr txBox="true"/>
          <p:nvPr/>
        </p:nvSpPr>
        <p:spPr>
          <a:xfrm rot="0">
            <a:off x="1028700" y="506974"/>
            <a:ext cx="10030975" cy="1899972"/>
          </a:xfrm>
          <a:prstGeom prst="rect">
            <a:avLst/>
          </a:prstGeom>
        </p:spPr>
        <p:txBody>
          <a:bodyPr anchor="t" rtlCol="false" tIns="0" lIns="0" bIns="0" rIns="0">
            <a:spAutoFit/>
          </a:bodyPr>
          <a:lstStyle/>
          <a:p>
            <a:pPr algn="l">
              <a:lnSpc>
                <a:spcPts val="8062"/>
              </a:lnSpc>
            </a:pPr>
            <a:r>
              <a:rPr lang="en-US" sz="5599">
                <a:solidFill>
                  <a:srgbClr val="101010"/>
                </a:solidFill>
                <a:latin typeface="Poppins Bold"/>
              </a:rPr>
              <a:t>⁠Business Model and Monetization </a:t>
            </a:r>
          </a:p>
        </p:txBody>
      </p:sp>
      <p:sp>
        <p:nvSpPr>
          <p:cNvPr name="Freeform 5" id="5"/>
          <p:cNvSpPr/>
          <p:nvPr/>
        </p:nvSpPr>
        <p:spPr>
          <a:xfrm flipH="false" flipV="false" rot="0">
            <a:off x="0" y="4982766"/>
            <a:ext cx="18288000" cy="5304234"/>
          </a:xfrm>
          <a:custGeom>
            <a:avLst/>
            <a:gdLst/>
            <a:ahLst/>
            <a:cxnLst/>
            <a:rect r="r" b="b" t="t" l="l"/>
            <a:pathLst>
              <a:path h="5304234" w="18288000">
                <a:moveTo>
                  <a:pt x="0" y="0"/>
                </a:moveTo>
                <a:lnTo>
                  <a:pt x="18288000" y="0"/>
                </a:lnTo>
                <a:lnTo>
                  <a:pt x="18288000" y="5304234"/>
                </a:lnTo>
                <a:lnTo>
                  <a:pt x="0" y="53042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5338687"/>
            <a:ext cx="3509493" cy="558165"/>
          </a:xfrm>
          <a:prstGeom prst="rect">
            <a:avLst/>
          </a:prstGeom>
        </p:spPr>
        <p:txBody>
          <a:bodyPr anchor="t" rtlCol="false" tIns="0" lIns="0" bIns="0" rIns="0">
            <a:spAutoFit/>
          </a:bodyPr>
          <a:lstStyle/>
          <a:p>
            <a:pPr algn="l">
              <a:lnSpc>
                <a:spcPts val="4032"/>
              </a:lnSpc>
            </a:pPr>
            <a:r>
              <a:rPr lang="en-US" sz="2400">
                <a:solidFill>
                  <a:srgbClr val="FFFFFF"/>
                </a:solidFill>
                <a:latin typeface="Poppins Bold"/>
              </a:rPr>
              <a:t>Explain</a:t>
            </a:r>
          </a:p>
        </p:txBody>
      </p:sp>
      <p:sp>
        <p:nvSpPr>
          <p:cNvPr name="TextBox 7" id="7"/>
          <p:cNvSpPr txBox="true"/>
          <p:nvPr/>
        </p:nvSpPr>
        <p:spPr>
          <a:xfrm rot="0">
            <a:off x="1028700" y="5830177"/>
            <a:ext cx="15618704" cy="4359783"/>
          </a:xfrm>
          <a:prstGeom prst="rect">
            <a:avLst/>
          </a:prstGeom>
        </p:spPr>
        <p:txBody>
          <a:bodyPr anchor="t" rtlCol="false" tIns="0" lIns="0" bIns="0" rIns="0">
            <a:spAutoFit/>
          </a:bodyPr>
          <a:lstStyle/>
          <a:p>
            <a:pPr algn="l">
              <a:lnSpc>
                <a:spcPts val="3456"/>
              </a:lnSpc>
            </a:pPr>
            <a:r>
              <a:rPr lang="en-US" sz="1800">
                <a:solidFill>
                  <a:srgbClr val="D9D9D9"/>
                </a:solidFill>
                <a:latin typeface="Poppins"/>
              </a:rPr>
              <a:t>In-App Purchases:</a:t>
            </a:r>
          </a:p>
          <a:p>
            <a:pPr algn="l" marL="388620" indent="-194310" lvl="1">
              <a:lnSpc>
                <a:spcPts val="3456"/>
              </a:lnSpc>
              <a:buFont typeface="Arial"/>
              <a:buChar char="•"/>
            </a:pPr>
            <a:r>
              <a:rPr lang="en-US" sz="1800">
                <a:solidFill>
                  <a:srgbClr val="D9D9D9"/>
                </a:solidFill>
                <a:latin typeface="Poppins"/>
              </a:rPr>
              <a:t>Offer the core app for free but allow users to purchase individual workouts, meditation sessions, or premium content packs (e.g., yoga routines, sleep meditations).</a:t>
            </a:r>
          </a:p>
          <a:p>
            <a:pPr algn="l" marL="388620" indent="-194310" lvl="1">
              <a:lnSpc>
                <a:spcPts val="3456"/>
              </a:lnSpc>
              <a:buFont typeface="Arial"/>
              <a:buChar char="•"/>
            </a:pPr>
            <a:r>
              <a:rPr lang="en-US" sz="1800">
                <a:solidFill>
                  <a:srgbClr val="D9D9D9"/>
                </a:solidFill>
                <a:latin typeface="Poppins"/>
              </a:rPr>
              <a:t>Consider offering consumable in-app purchases, like credits for purchasing individual workouts or meditation sessions.</a:t>
            </a:r>
          </a:p>
          <a:p>
            <a:pPr algn="l" marL="388620" indent="-194310" lvl="1">
              <a:lnSpc>
                <a:spcPts val="3456"/>
              </a:lnSpc>
              <a:buFont typeface="Arial"/>
              <a:buChar char="•"/>
            </a:pPr>
            <a:r>
              <a:rPr lang="en-US" sz="1800">
                <a:solidFill>
                  <a:srgbClr val="D9D9D9"/>
                </a:solidFill>
                <a:latin typeface="Poppins"/>
              </a:rPr>
              <a:t>Partner with fitness studios, yoga instructors, or mental health professionals to offer exclusive content within the app. Users might pay a separate fee to access this premium partner content.</a:t>
            </a:r>
          </a:p>
          <a:p>
            <a:pPr algn="l" marL="388620" indent="-194310" lvl="1">
              <a:lnSpc>
                <a:spcPts val="3456"/>
              </a:lnSpc>
              <a:buFont typeface="Arial"/>
              <a:buChar char="•"/>
            </a:pPr>
            <a:r>
              <a:rPr lang="en-US" sz="1800">
                <a:solidFill>
                  <a:srgbClr val="D9D9D9"/>
                </a:solidFill>
                <a:latin typeface="Poppins"/>
              </a:rPr>
              <a:t>Partner with health insurance companies or wellness organizations to offer the app as a benefit to their members. You could receive a fee per user enrolled through these partnerships.</a:t>
            </a:r>
          </a:p>
          <a:p>
            <a:pPr algn="l">
              <a:lnSpc>
                <a:spcPts val="3456"/>
              </a:lnSpc>
            </a:pPr>
          </a:p>
          <a:p>
            <a:pPr algn="l">
              <a:lnSpc>
                <a:spcPts val="3456"/>
              </a:lnSpc>
            </a:pPr>
          </a:p>
        </p:txBody>
      </p:sp>
      <p:sp>
        <p:nvSpPr>
          <p:cNvPr name="AutoShape 8" id="8"/>
          <p:cNvSpPr/>
          <p:nvPr/>
        </p:nvSpPr>
        <p:spPr>
          <a:xfrm rot="4030">
            <a:off x="1019169" y="591892"/>
            <a:ext cx="16249661" cy="0"/>
          </a:xfrm>
          <a:prstGeom prst="line">
            <a:avLst/>
          </a:prstGeom>
          <a:ln cap="rnd" w="19050">
            <a:solidFill>
              <a:srgbClr val="D9D9D9"/>
            </a:solidFill>
            <a:prstDash val="solid"/>
            <a:headEnd type="none" len="sm" w="sm"/>
            <a:tailEnd type="none" len="sm" w="sm"/>
          </a:ln>
        </p:spPr>
      </p:sp>
      <p:sp>
        <p:nvSpPr>
          <p:cNvPr name="TextBox 9" id="9"/>
          <p:cNvSpPr txBox="true"/>
          <p:nvPr/>
        </p:nvSpPr>
        <p:spPr>
          <a:xfrm rot="0">
            <a:off x="1028700" y="2210312"/>
            <a:ext cx="6632568" cy="1857719"/>
          </a:xfrm>
          <a:prstGeom prst="rect">
            <a:avLst/>
          </a:prstGeom>
        </p:spPr>
        <p:txBody>
          <a:bodyPr anchor="t" rtlCol="false" tIns="0" lIns="0" bIns="0" rIns="0">
            <a:spAutoFit/>
          </a:bodyPr>
          <a:lstStyle/>
          <a:p>
            <a:pPr algn="l">
              <a:lnSpc>
                <a:spcPts val="5000"/>
              </a:lnSpc>
            </a:pPr>
            <a:r>
              <a:rPr lang="en-US" sz="2000">
                <a:solidFill>
                  <a:srgbClr val="101010"/>
                </a:solidFill>
                <a:latin typeface="Poppins Bold"/>
              </a:rPr>
              <a:t>(Business model canvas, Monetization, Estimated costs)  (Potential features, plans for scaling)</a:t>
            </a:r>
          </a:p>
        </p:txBody>
      </p:sp>
      <p:sp>
        <p:nvSpPr>
          <p:cNvPr name="Freeform 10" id="10"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48600" y="-482203"/>
            <a:ext cx="10439400" cy="10769203"/>
          </a:xfrm>
          <a:custGeom>
            <a:avLst/>
            <a:gdLst/>
            <a:ahLst/>
            <a:cxnLst/>
            <a:rect r="r" b="b" t="t" l="l"/>
            <a:pathLst>
              <a:path h="10769203" w="10439400">
                <a:moveTo>
                  <a:pt x="0" y="0"/>
                </a:moveTo>
                <a:lnTo>
                  <a:pt x="10439400" y="0"/>
                </a:lnTo>
                <a:lnTo>
                  <a:pt x="10439400" y="10769203"/>
                </a:lnTo>
                <a:lnTo>
                  <a:pt x="0" y="107692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8043153" y="701421"/>
            <a:ext cx="10050294" cy="8741283"/>
          </a:xfrm>
          <a:prstGeom prst="rect">
            <a:avLst/>
          </a:prstGeom>
        </p:spPr>
        <p:txBody>
          <a:bodyPr anchor="t" rtlCol="false" tIns="0" lIns="0" bIns="0" rIns="0">
            <a:spAutoFit/>
          </a:bodyPr>
          <a:lstStyle/>
          <a:p>
            <a:pPr>
              <a:lnSpc>
                <a:spcPts val="3456"/>
              </a:lnSpc>
            </a:pPr>
            <a:r>
              <a:rPr lang="en-US" sz="1800">
                <a:solidFill>
                  <a:srgbClr val="EEF2F5"/>
                </a:solidFill>
                <a:latin typeface="Poppins"/>
              </a:rPr>
              <a:t>In today's fast-paced world, prioritizing both physical and mental well-being is crucial. Your innovative physical and mental wellness app has the potential to empower individuals to take charge of their health and happiness. By offering a user-centric approach, this app can become a one-stop shop for fitness routines, mindfulness exercises, and educational content, all designed to cultivate a healthy lifestyle.</a:t>
            </a:r>
          </a:p>
          <a:p>
            <a:pPr>
              <a:lnSpc>
                <a:spcPts val="3456"/>
              </a:lnSpc>
            </a:pPr>
            <a:r>
              <a:rPr lang="en-US" sz="1800">
                <a:solidFill>
                  <a:srgbClr val="EEF2F5"/>
                </a:solidFill>
                <a:latin typeface="Poppins"/>
              </a:rPr>
              <a:t>The key to success lies in balancing the needs of both the body and mind. Through a combination of engaging workouts, effective meditations, and high-quality educational resources, your app can cater to a broad user base.</a:t>
            </a:r>
          </a:p>
          <a:p>
            <a:pPr>
              <a:lnSpc>
                <a:spcPts val="3456"/>
              </a:lnSpc>
            </a:pPr>
            <a:r>
              <a:rPr lang="en-US" sz="1800">
                <a:solidFill>
                  <a:srgbClr val="EEF2F5"/>
                </a:solidFill>
                <a:latin typeface="Poppins"/>
              </a:rPr>
              <a:t>Remember, user engagement is paramount. Regular content updates, gamified elements, and a supportive community can all contribute to keeping users motivated and on their wellness journey.</a:t>
            </a:r>
          </a:p>
          <a:p>
            <a:pPr>
              <a:lnSpc>
                <a:spcPts val="3456"/>
              </a:lnSpc>
            </a:pPr>
            <a:r>
              <a:rPr lang="en-US" sz="1800">
                <a:solidFill>
                  <a:srgbClr val="EEF2F5"/>
                </a:solidFill>
                <a:latin typeface="Poppins"/>
              </a:rPr>
              <a:t>Finally, a well-defined business model ensures the app's long-term sustainability. By offering a freemium model with premium features, in-app purchases, or strategic partnerships, you can create a value proposition that benefits both users and your business.</a:t>
            </a:r>
          </a:p>
          <a:p>
            <a:pPr>
              <a:lnSpc>
                <a:spcPts val="3456"/>
              </a:lnSpc>
            </a:pPr>
            <a:r>
              <a:rPr lang="en-US" sz="1800">
                <a:solidFill>
                  <a:srgbClr val="EEF2F5"/>
                </a:solidFill>
                <a:latin typeface="Poppins"/>
              </a:rPr>
              <a:t>With a focus on user experience, evidence-based content, and continuous improvement, your physical and mental wellness app has the potential to make a significant impact on people's lives. Let's strive to create a world where prioritizing well-being is accessible and achievable for everyone.</a:t>
            </a:r>
          </a:p>
          <a:p>
            <a:pPr algn="l">
              <a:lnSpc>
                <a:spcPts val="3456"/>
              </a:lnSpc>
            </a:pPr>
          </a:p>
        </p:txBody>
      </p:sp>
      <p:sp>
        <p:nvSpPr>
          <p:cNvPr name="TextBox 4" id="4"/>
          <p:cNvSpPr txBox="true"/>
          <p:nvPr/>
        </p:nvSpPr>
        <p:spPr>
          <a:xfrm rot="0">
            <a:off x="914400" y="181165"/>
            <a:ext cx="6624360" cy="1807702"/>
          </a:xfrm>
          <a:prstGeom prst="rect">
            <a:avLst/>
          </a:prstGeom>
        </p:spPr>
        <p:txBody>
          <a:bodyPr anchor="t" rtlCol="false" tIns="0" lIns="0" bIns="0" rIns="0">
            <a:spAutoFit/>
          </a:bodyPr>
          <a:lstStyle/>
          <a:p>
            <a:pPr algn="l">
              <a:lnSpc>
                <a:spcPts val="8062"/>
              </a:lnSpc>
            </a:pPr>
            <a:r>
              <a:rPr lang="en-US" sz="5599">
                <a:solidFill>
                  <a:srgbClr val="101010"/>
                </a:solidFill>
                <a:latin typeface="Poppins Bold"/>
              </a:rPr>
              <a:t>Conclusion </a:t>
            </a:r>
          </a:p>
          <a:p>
            <a:pPr algn="l">
              <a:lnSpc>
                <a:spcPts val="8000"/>
              </a:lnSpc>
            </a:pPr>
            <a:r>
              <a:rPr lang="en-US" sz="3200">
                <a:solidFill>
                  <a:srgbClr val="101010"/>
                </a:solidFill>
                <a:latin typeface="Poppins Bold"/>
              </a:rPr>
              <a:t>(Recap &amp; acknowledgments)</a:t>
            </a:r>
          </a:p>
        </p:txBody>
      </p:sp>
      <p:grpSp>
        <p:nvGrpSpPr>
          <p:cNvPr name="Group 5" id="5"/>
          <p:cNvGrpSpPr/>
          <p:nvPr/>
        </p:nvGrpSpPr>
        <p:grpSpPr>
          <a:xfrm rot="0">
            <a:off x="-2861667" y="-805804"/>
            <a:ext cx="8166327" cy="6636996"/>
            <a:chOff x="0" y="0"/>
            <a:chExt cx="10888436" cy="8849328"/>
          </a:xfrm>
        </p:grpSpPr>
        <p:sp>
          <p:nvSpPr>
            <p:cNvPr name="Freeform 6" id="6"/>
            <p:cNvSpPr/>
            <p:nvPr/>
          </p:nvSpPr>
          <p:spPr>
            <a:xfrm flipH="true" flipV="false" rot="0">
              <a:off x="0" y="0"/>
              <a:ext cx="10888472" cy="8849360"/>
            </a:xfrm>
            <a:custGeom>
              <a:avLst/>
              <a:gdLst/>
              <a:ahLst/>
              <a:cxnLst/>
              <a:rect r="r" b="b" t="t" l="l"/>
              <a:pathLst>
                <a:path h="8849360" w="10888472">
                  <a:moveTo>
                    <a:pt x="10888472" y="0"/>
                  </a:moveTo>
                  <a:lnTo>
                    <a:pt x="0" y="0"/>
                  </a:lnTo>
                  <a:lnTo>
                    <a:pt x="0" y="8849360"/>
                  </a:lnTo>
                  <a:lnTo>
                    <a:pt x="10888472" y="8849360"/>
                  </a:lnTo>
                  <a:lnTo>
                    <a:pt x="10888472" y="0"/>
                  </a:lnTo>
                  <a:close/>
                </a:path>
              </a:pathLst>
            </a:custGeom>
            <a:blipFill>
              <a:blip r:embed="rId5"/>
              <a:stretch>
                <a:fillRect l="0" t="-47" r="0" b="-46"/>
              </a:stretch>
            </a:blipFill>
          </p:spPr>
        </p:sp>
      </p:grpSp>
      <p:sp>
        <p:nvSpPr>
          <p:cNvPr name="Freeform 7" id="7" descr="A black and white logo  Description automatically generated"/>
          <p:cNvSpPr/>
          <p:nvPr/>
        </p:nvSpPr>
        <p:spPr>
          <a:xfrm flipH="false" flipV="false" rot="0">
            <a:off x="15163800" y="8765834"/>
            <a:ext cx="2665950" cy="1102066"/>
          </a:xfrm>
          <a:custGeom>
            <a:avLst/>
            <a:gdLst/>
            <a:ahLst/>
            <a:cxnLst/>
            <a:rect r="r" b="b" t="t" l="l"/>
            <a:pathLst>
              <a:path h="1102066" w="2665950">
                <a:moveTo>
                  <a:pt x="0" y="0"/>
                </a:moveTo>
                <a:lnTo>
                  <a:pt x="2665950" y="0"/>
                </a:lnTo>
                <a:lnTo>
                  <a:pt x="2665950" y="1102066"/>
                </a:lnTo>
                <a:lnTo>
                  <a:pt x="0" y="1102066"/>
                </a:lnTo>
                <a:lnTo>
                  <a:pt x="0" y="0"/>
                </a:lnTo>
                <a:close/>
              </a:path>
            </a:pathLst>
          </a:custGeom>
          <a:blipFill>
            <a:blip r:embed="rId6"/>
            <a:stretch>
              <a:fillRect l="0" t="0" r="0" b="-90"/>
            </a:stretch>
          </a:blipFill>
        </p:spPr>
      </p:sp>
      <p:grpSp>
        <p:nvGrpSpPr>
          <p:cNvPr name="Group 8" id="8"/>
          <p:cNvGrpSpPr>
            <a:grpSpLocks noChangeAspect="true"/>
          </p:cNvGrpSpPr>
          <p:nvPr/>
        </p:nvGrpSpPr>
        <p:grpSpPr>
          <a:xfrm rot="0">
            <a:off x="2424085" y="2654583"/>
            <a:ext cx="3645535" cy="7213317"/>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67" t="0" r="-67" b="0"/>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18" id="18"/>
          <p:cNvGrpSpPr>
            <a:grpSpLocks noChangeAspect="true"/>
          </p:cNvGrpSpPr>
          <p:nvPr/>
        </p:nvGrpSpPr>
        <p:grpSpPr>
          <a:xfrm rot="0">
            <a:off x="914400" y="4837809"/>
            <a:ext cx="2542155" cy="5030091"/>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67" t="0" r="-67"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28" id="28"/>
          <p:cNvGrpSpPr>
            <a:grpSpLocks noChangeAspect="true"/>
          </p:cNvGrpSpPr>
          <p:nvPr/>
        </p:nvGrpSpPr>
        <p:grpSpPr>
          <a:xfrm rot="0">
            <a:off x="5071656" y="5918614"/>
            <a:ext cx="1995928" cy="3949286"/>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67" t="0" r="-67"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2" id="3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38" id="38"/>
          <p:cNvSpPr txBox="true"/>
          <p:nvPr/>
        </p:nvSpPr>
        <p:spPr>
          <a:xfrm rot="0">
            <a:off x="8043153" y="114300"/>
            <a:ext cx="3270494" cy="609981"/>
          </a:xfrm>
          <a:prstGeom prst="rect">
            <a:avLst/>
          </a:prstGeom>
        </p:spPr>
        <p:txBody>
          <a:bodyPr anchor="t" rtlCol="false" tIns="0" lIns="0" bIns="0" rIns="0">
            <a:spAutoFit/>
          </a:bodyPr>
          <a:lstStyle/>
          <a:p>
            <a:pPr algn="l">
              <a:lnSpc>
                <a:spcPts val="4032"/>
              </a:lnSpc>
            </a:pPr>
            <a:r>
              <a:rPr lang="en-US" sz="4800">
                <a:solidFill>
                  <a:srgbClr val="FFFFFF"/>
                </a:solidFill>
                <a:latin typeface="Poppins Bold"/>
              </a:rPr>
              <a:t>Strategy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DAF-nGfh_QQ</dc:identifier>
  <dcterms:modified xsi:type="dcterms:W3CDTF">2011-08-01T06:04:30Z</dcterms:modified>
  <cp:revision>1</cp:revision>
  <dc:title>Hacktricks Submission Template.pptx</dc:title>
</cp:coreProperties>
</file>